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8.xml" ContentType="application/vnd.openxmlformats-officedocument.presentationml.slideLayout+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slideLayouts/slideLayout15.xml" ContentType="application/vnd.openxmlformats-officedocument.presentationml.slideLayout+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Layouts/slideLayout19.xml" ContentType="application/vnd.openxmlformats-officedocument.presentationml.slideLayout+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82" r:id="rId3"/>
    <p:sldId id="273" r:id="rId4"/>
    <p:sldId id="281" r:id="rId5"/>
    <p:sldId id="257" r:id="rId6"/>
    <p:sldId id="259" r:id="rId7"/>
    <p:sldId id="258" r:id="rId8"/>
    <p:sldId id="265" r:id="rId9"/>
    <p:sldId id="260" r:id="rId10"/>
    <p:sldId id="266" r:id="rId11"/>
    <p:sldId id="271" r:id="rId12"/>
    <p:sldId id="275" r:id="rId13"/>
    <p:sldId id="276" r:id="rId14"/>
    <p:sldId id="277" r:id="rId15"/>
    <p:sldId id="261" r:id="rId16"/>
    <p:sldId id="267" r:id="rId17"/>
    <p:sldId id="262" r:id="rId18"/>
    <p:sldId id="268" r:id="rId19"/>
    <p:sldId id="269" r:id="rId20"/>
    <p:sldId id="263" r:id="rId21"/>
    <p:sldId id="264" r:id="rId22"/>
    <p:sldId id="278" r:id="rId23"/>
    <p:sldId id="284" r:id="rId24"/>
    <p:sldId id="287" r:id="rId25"/>
    <p:sldId id="286" r:id="rId26"/>
    <p:sldId id="285"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598" autoAdjust="0"/>
    <p:restoredTop sz="94687" autoAdjust="0"/>
  </p:normalViewPr>
  <p:slideViewPr>
    <p:cSldViewPr snapToObjects="1">
      <p:cViewPr varScale="1">
        <p:scale>
          <a:sx n="103" d="100"/>
          <a:sy n="103" d="100"/>
        </p:scale>
        <p:origin x="-496" y="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1" Type="http://schemas.openxmlformats.org/officeDocument/2006/relationships/theme" Target="theme/theme1.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printerSettings" Target="printerSettings/printerSettings1.bin"/><Relationship Id="rId26" Type="http://schemas.openxmlformats.org/officeDocument/2006/relationships/slide" Target="slides/slide25.xml"/><Relationship Id="rId30" Type="http://schemas.openxmlformats.org/officeDocument/2006/relationships/viewProps" Target="viewProps.xml"/><Relationship Id="rId11" Type="http://schemas.openxmlformats.org/officeDocument/2006/relationships/slide" Target="slides/slide10.xml"/><Relationship Id="rId29" Type="http://schemas.openxmlformats.org/officeDocument/2006/relationships/presProps" Target="presProp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704088"/>
          </a:xfrm>
        </p:spPr>
        <p:txBody>
          <a:bodyPr vert="horz" lIns="91440" tIns="0" rIns="45720" bIns="0" rtlCol="0">
            <a:normAutofit/>
          </a:bodyPr>
          <a:lstStyle>
            <a:lvl1pPr marL="0" indent="0" algn="l" defTabSz="914400" rtl="0" eaLnBrk="1" latinLnBrk="0" hangingPunct="1">
              <a:lnSpc>
                <a:spcPts val="2600"/>
              </a:lnSpc>
              <a:spcBef>
                <a:spcPts val="200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8A8C23B5-80D5-284E-82DF-CF3789E80859}" type="datetimeFigureOut">
              <a:rPr lang="en-US" smtClean="0"/>
              <a:pPr/>
              <a:t>12/12/13</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D35E23C9-D1E7-A140-9A81-7886DAD7FC1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8A8C23B5-80D5-284E-82DF-CF3789E80859}" type="datetimeFigureOut">
              <a:rPr lang="en-US" smtClean="0"/>
              <a:pPr/>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E23C9-D1E7-A140-9A81-7886DAD7FC11}"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A8C23B5-80D5-284E-82DF-CF3789E80859}" type="datetimeFigureOut">
              <a:rPr lang="en-US" smtClean="0"/>
              <a:pPr/>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E23C9-D1E7-A140-9A81-7886DAD7FC11}"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A8C23B5-80D5-284E-82DF-CF3789E80859}" type="datetimeFigureOut">
              <a:rPr lang="en-US" smtClean="0"/>
              <a:pPr/>
              <a:t>12/12/13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5E23C9-D1E7-A140-9A81-7886DAD7FC1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C23B5-80D5-284E-82DF-CF3789E80859}" type="datetimeFigureOut">
              <a:rPr lang="en-US" smtClean="0"/>
              <a:pPr/>
              <a:t>12/12/13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5E23C9-D1E7-A140-9A81-7886DAD7FC1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C23B5-80D5-284E-82DF-CF3789E80859}" type="datetimeFigureOut">
              <a:rPr lang="en-US" smtClean="0"/>
              <a:pPr/>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E23C9-D1E7-A140-9A81-7886DAD7FC11}"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C23B5-80D5-284E-82DF-CF3789E80859}" type="datetimeFigureOut">
              <a:rPr lang="en-US" smtClean="0"/>
              <a:pPr/>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E23C9-D1E7-A140-9A81-7886DAD7FC11}"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C23B5-80D5-284E-82DF-CF3789E80859}" type="datetimeFigureOut">
              <a:rPr lang="en-US" smtClean="0"/>
              <a:pPr/>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E23C9-D1E7-A140-9A81-7886DAD7FC11}"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C23B5-80D5-284E-82DF-CF3789E80859}" type="datetimeFigureOut">
              <a:rPr lang="en-US" smtClean="0"/>
              <a:pPr/>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E23C9-D1E7-A140-9A81-7886DAD7FC11}"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C23B5-80D5-284E-82DF-CF3789E80859}" type="datetimeFigureOut">
              <a:rPr lang="en-US" smtClean="0"/>
              <a:pPr/>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E23C9-D1E7-A140-9A81-7886DAD7FC11}"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A8C23B5-80D5-284E-82DF-CF3789E80859}" type="datetimeFigureOut">
              <a:rPr lang="en-US" smtClean="0"/>
              <a:pPr/>
              <a:t>12/12/13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E23C9-D1E7-A140-9A81-7886DAD7FC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A8C23B5-80D5-284E-82DF-CF3789E80859}" type="datetimeFigureOut">
              <a:rPr lang="en-US" smtClean="0"/>
              <a:pPr/>
              <a:t>12/12/13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E23C9-D1E7-A140-9A81-7886DAD7FC1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A8C23B5-80D5-284E-82DF-CF3789E80859}" type="datetimeFigureOut">
              <a:rPr lang="en-US" smtClean="0"/>
              <a:pPr/>
              <a:t>12/12/13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E23C9-D1E7-A140-9A81-7886DAD7FC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706586"/>
          </a:xfrm>
        </p:spPr>
        <p:txBody>
          <a:bodyPr lIns="91440" tIns="0" rIns="45720" bIns="0">
            <a:normAutofit/>
          </a:bodyPr>
          <a:lstStyle>
            <a:lvl1pPr marL="0" indent="0" algn="l">
              <a:lnSpc>
                <a:spcPts val="2600"/>
              </a:lnSpc>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8A8C23B5-80D5-284E-82DF-CF3789E80859}" type="datetimeFigureOut">
              <a:rPr lang="en-US" smtClean="0"/>
              <a:pPr/>
              <a:t>12/12/13</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D35E23C9-D1E7-A140-9A81-7886DAD7FC1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8A8C23B5-80D5-284E-82DF-CF3789E80859}" type="datetimeFigureOut">
              <a:rPr lang="en-US" smtClean="0"/>
              <a:pPr/>
              <a:t>12/12/13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E23C9-D1E7-A140-9A81-7886DAD7FC1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8C23B5-80D5-284E-82DF-CF3789E80859}" type="datetimeFigureOut">
              <a:rPr lang="en-US" smtClean="0"/>
              <a:pPr/>
              <a:t>12/12/13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E23C9-D1E7-A140-9A81-7886DAD7FC1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C23B5-80D5-284E-82DF-CF3789E80859}" type="datetimeFigureOut">
              <a:rPr lang="en-US" smtClean="0"/>
              <a:pPr/>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E23C9-D1E7-A140-9A81-7886DAD7FC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A8C23B5-80D5-284E-82DF-CF3789E80859}" type="datetimeFigureOut">
              <a:rPr lang="en-US" smtClean="0"/>
              <a:pPr/>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E23C9-D1E7-A140-9A81-7886DAD7FC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A8C23B5-80D5-284E-82DF-CF3789E80859}" type="datetimeFigureOut">
              <a:rPr lang="en-US" smtClean="0"/>
              <a:pPr/>
              <a:t>12/12/13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5E23C9-D1E7-A140-9A81-7886DAD7FC11}"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A8C23B5-80D5-284E-82DF-CF3789E80859}" type="datetimeFigureOut">
              <a:rPr lang="en-US" smtClean="0"/>
              <a:pPr/>
              <a:t>12/12/13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E23C9-D1E7-A140-9A81-7886DAD7FC11}"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24" Type="http://schemas.openxmlformats.org/officeDocument/2006/relationships/image" Target="../media/image8.png"/><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8A8C23B5-80D5-284E-82DF-CF3789E80859}" type="datetimeFigureOut">
              <a:rPr lang="en-US" smtClean="0"/>
              <a:pPr/>
              <a:t>12/12/13</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D35E23C9-D1E7-A140-9A81-7886DAD7FC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 r:id="rId13"/>
    <p:sldLayoutId r:id="rId14"/>
    <p:sldLayoutId r:id="rId15"/>
    <p:sldLayoutId r:id="rId16"/>
    <p:sldLayoutId r:id="rId17"/>
    <p:sldLayoutId r:id="rId18"/>
    <p:sldLayoutId r:id="rId19"/>
    <p:sldLayoutId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ern.kimberly@ihcih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3200399"/>
          </a:xfrm>
        </p:spPr>
        <p:txBody>
          <a:bodyPr anchor="t"/>
          <a:lstStyle/>
          <a:p>
            <a:pPr algn="ctr"/>
            <a:r>
              <a:rPr lang="en-US" sz="5400" dirty="0" smtClean="0"/>
              <a:t>Academic Writing: </a:t>
            </a:r>
            <a:br>
              <a:rPr lang="en-US" sz="5400" dirty="0" smtClean="0"/>
            </a:br>
            <a:r>
              <a:rPr lang="en-US" sz="5400" dirty="0" smtClean="0"/>
              <a:t/>
            </a:r>
            <a:br>
              <a:rPr lang="en-US" sz="5400" dirty="0" smtClean="0"/>
            </a:br>
            <a:r>
              <a:rPr lang="en-US" sz="5400" dirty="0" smtClean="0"/>
              <a:t>		The Common College Essay</a:t>
            </a:r>
            <a:endParaRPr lang="en-US" sz="5400" dirty="0"/>
          </a:p>
        </p:txBody>
      </p:sp>
      <p:sp>
        <p:nvSpPr>
          <p:cNvPr id="3" name="Subtitle 2"/>
          <p:cNvSpPr>
            <a:spLocks noGrp="1"/>
          </p:cNvSpPr>
          <p:nvPr>
            <p:ph type="subTitle" idx="1"/>
          </p:nvPr>
        </p:nvSpPr>
        <p:spPr>
          <a:xfrm>
            <a:off x="2209800" y="4114800"/>
            <a:ext cx="6477000" cy="2438400"/>
          </a:xfrm>
        </p:spPr>
        <p:txBody>
          <a:bodyPr>
            <a:normAutofit/>
          </a:bodyPr>
          <a:lstStyle/>
          <a:p>
            <a:pPr algn="ctr"/>
            <a:r>
              <a:rPr lang="en-US" sz="3600" dirty="0" smtClean="0"/>
              <a:t>Kimberly Kern</a:t>
            </a:r>
          </a:p>
          <a:p>
            <a:pPr algn="ctr"/>
            <a:r>
              <a:rPr lang="en-US" sz="3600" dirty="0" smtClean="0"/>
              <a:t>English Language Fellow, IHCI</a:t>
            </a:r>
            <a:endParaRPr lang="en-US" sz="3600" dirty="0" smtClean="0"/>
          </a:p>
          <a:p>
            <a:pPr algn="ctr"/>
            <a:r>
              <a:rPr lang="en-US" sz="3600" smtClean="0">
                <a:hlinkClick r:id="rId2"/>
              </a:rPr>
              <a:t>Kimberly.kern@</a:t>
            </a:r>
            <a:r>
              <a:rPr lang="en-US" sz="3600" dirty="0" smtClean="0">
                <a:hlinkClick r:id="rId2"/>
              </a:rPr>
              <a:t>ihcihn.com</a:t>
            </a:r>
            <a:endParaRPr lang="en-US" sz="3600" dirty="0" smtClean="0"/>
          </a:p>
          <a:p>
            <a:pPr algn="ctr"/>
            <a:r>
              <a:rPr lang="en-US" sz="1600" dirty="0" smtClean="0"/>
              <a:t>Information from: </a:t>
            </a:r>
            <a:r>
              <a:rPr lang="en-US" sz="1600" dirty="0" err="1" smtClean="0"/>
              <a:t>collegeapps.about.com</a:t>
            </a:r>
            <a:r>
              <a:rPr lang="en-US" sz="1600" dirty="0" smtClean="0"/>
              <a:t>, </a:t>
            </a:r>
            <a:r>
              <a:rPr lang="en-US" sz="1600" dirty="0" err="1" smtClean="0"/>
              <a:t>essayhell.com</a:t>
            </a:r>
            <a:endParaRPr lang="en-US" sz="1600"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Essay #2</a:t>
            </a:r>
            <a:endParaRPr lang="en-US" dirty="0"/>
          </a:p>
        </p:txBody>
      </p:sp>
      <p:sp>
        <p:nvSpPr>
          <p:cNvPr id="3" name="Content Placeholder 2"/>
          <p:cNvSpPr>
            <a:spLocks noGrp="1"/>
          </p:cNvSpPr>
          <p:nvPr>
            <p:ph idx="1"/>
          </p:nvPr>
        </p:nvSpPr>
        <p:spPr>
          <a:xfrm>
            <a:off x="914400" y="1371600"/>
            <a:ext cx="7313613" cy="5105400"/>
          </a:xfrm>
        </p:spPr>
        <p:txBody>
          <a:bodyPr/>
          <a:lstStyle/>
          <a:p>
            <a:r>
              <a:rPr b="1" dirty="0" smtClean="0"/>
              <a:t>“Our greatest glory is not in never failing, but in rising up every time we fail.”</a:t>
            </a:r>
            <a:br>
              <a:rPr b="1" dirty="0" smtClean="0"/>
            </a:br>
            <a:r>
              <a:rPr b="1" dirty="0" smtClean="0"/>
              <a:t>- Ralph Waldo Emerson</a:t>
            </a:r>
            <a:endParaRPr lang="en-US" b="1" dirty="0" smtClean="0"/>
          </a:p>
          <a:p>
            <a:r>
              <a:rPr lang="en-US" dirty="0" smtClean="0"/>
              <a:t>It doesn’t have to be </a:t>
            </a:r>
            <a:r>
              <a:rPr dirty="0" smtClean="0"/>
              <a:t>a time you “failed,” but a time you didn’t succeed, or win, or finish, or complete something, or get what you wanted, or do what was expected, or when something went sideways, or you changed something about yourself.</a:t>
            </a:r>
            <a:endParaRPr lang="en-US" b="1" dirty="0" smtClean="0"/>
          </a:p>
          <a:p>
            <a:r>
              <a:rPr lang="en-US" b="1" dirty="0" smtClean="0"/>
              <a:t>The important is what you learned and how it defines you as a person!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3238"/>
            <a:ext cx="7313613" cy="1249362"/>
          </a:xfrm>
        </p:spPr>
        <p:txBody>
          <a:bodyPr/>
          <a:lstStyle/>
          <a:p>
            <a:r>
              <a:rPr lang="en-US" dirty="0" smtClean="0"/>
              <a:t>Example Essay #2</a:t>
            </a:r>
            <a:br>
              <a:rPr lang="en-US" dirty="0" smtClean="0"/>
            </a:br>
            <a:r>
              <a:rPr lang="en-US" dirty="0" smtClean="0"/>
              <a:t>Introduction</a:t>
            </a:r>
            <a:endParaRPr lang="en-US" dirty="0"/>
          </a:p>
        </p:txBody>
      </p:sp>
      <p:sp>
        <p:nvSpPr>
          <p:cNvPr id="3" name="Content Placeholder 2"/>
          <p:cNvSpPr>
            <a:spLocks noGrp="1"/>
          </p:cNvSpPr>
          <p:nvPr>
            <p:ph idx="1"/>
          </p:nvPr>
        </p:nvSpPr>
        <p:spPr>
          <a:xfrm>
            <a:off x="914400" y="1752600"/>
            <a:ext cx="7313613" cy="4495800"/>
          </a:xfrm>
        </p:spPr>
        <p:txBody>
          <a:bodyPr>
            <a:normAutofit lnSpcReduction="10000"/>
          </a:bodyPr>
          <a:lstStyle/>
          <a:p>
            <a:pPr algn="ctr">
              <a:buNone/>
            </a:pPr>
            <a:r>
              <a:rPr lang="en-US" b="1" dirty="0" smtClean="0"/>
              <a:t> Striking Out</a:t>
            </a:r>
            <a:endParaRPr lang="en-US" dirty="0" smtClean="0"/>
          </a:p>
          <a:p>
            <a:r>
              <a:rPr lang="en-US" dirty="0" smtClean="0"/>
              <a:t>I've played baseball ever since I could remember, but somehow, at fourteen, I still wasn't very good at it. You'd think that ten years of summer leagues and two older brothers who'd been the stars of their teams would have rubbed off on me, but you'd be wrong. I mean, I wasn't completely hopeless. I was pretty fast, and I could hit my oldest brother's fastball maybe three or four times out of ten, but I wasn't about to be scouted for college teams.</a:t>
            </a:r>
          </a:p>
          <a:p>
            <a:pPr>
              <a:buNone/>
            </a:pPr>
            <a:r>
              <a:rPr lang="en-US" dirty="0" smtClean="0"/>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3238"/>
            <a:ext cx="7313613" cy="792162"/>
          </a:xfrm>
        </p:spPr>
        <p:txBody>
          <a:bodyPr/>
          <a:lstStyle/>
          <a:p>
            <a:r>
              <a:rPr lang="en-US" dirty="0" smtClean="0"/>
              <a:t>Anecdote</a:t>
            </a:r>
            <a:endParaRPr lang="en-US" dirty="0"/>
          </a:p>
        </p:txBody>
      </p:sp>
      <p:sp>
        <p:nvSpPr>
          <p:cNvPr id="3" name="Content Placeholder 2"/>
          <p:cNvSpPr>
            <a:spLocks noGrp="1"/>
          </p:cNvSpPr>
          <p:nvPr>
            <p:ph idx="1"/>
          </p:nvPr>
        </p:nvSpPr>
        <p:spPr>
          <a:xfrm>
            <a:off x="914400" y="1295400"/>
            <a:ext cx="7313613" cy="5105400"/>
          </a:xfrm>
        </p:spPr>
        <p:txBody>
          <a:bodyPr>
            <a:normAutofit fontScale="92500" lnSpcReduction="10000"/>
          </a:bodyPr>
          <a:lstStyle/>
          <a:p>
            <a:r>
              <a:rPr lang="en-US" dirty="0" smtClean="0"/>
              <a:t>My team that summer, the Bengals, wasn't anything special, either. We had one or two pretty talented guys, but most, like me, were just barely what you could call decent. But somehow we'd almost scraped through the first round of playoffs, with only one game standing between us and semifinals. Predictably, the game had come down to the last inning, the Bengals had two outs and players on second and third base, and it was my turn at bat. It was like one of those moments you see in movies. The scrawny kid who no one really believed in hits a miraculous home run, winning the big game for his underdog team and becoming a local legend. Except my life wasn't </a:t>
            </a:r>
            <a:r>
              <a:rPr lang="en-US" i="1" dirty="0" smtClean="0"/>
              <a:t>The Sandlot</a:t>
            </a:r>
            <a:r>
              <a:rPr lang="en-US" dirty="0" smtClean="0"/>
              <a:t>, and any hopes my teammates or coach might've had for a last-minute rally to victory were crushed with my third swing-and-miss when the umpire sent me back to the dugout with a "strike three - you're out!”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author felt/response</a:t>
            </a:r>
            <a:endParaRPr lang="en-US" dirty="0"/>
          </a:p>
        </p:txBody>
      </p:sp>
      <p:sp>
        <p:nvSpPr>
          <p:cNvPr id="3" name="Content Placeholder 2"/>
          <p:cNvSpPr>
            <a:spLocks noGrp="1"/>
          </p:cNvSpPr>
          <p:nvPr>
            <p:ph idx="1"/>
          </p:nvPr>
        </p:nvSpPr>
        <p:spPr/>
        <p:txBody>
          <a:bodyPr>
            <a:normAutofit/>
          </a:bodyPr>
          <a:lstStyle/>
          <a:p>
            <a:r>
              <a:rPr lang="en-US" dirty="0" smtClean="0"/>
              <a:t>I was inconsolably angry with myself. I spent the entire car ride home tuning out my parents' words of consolation, replaying my strike-out over and over in my head. For the next few days I was miserable thinking about how, if it hadn't been for me, the Bengals might have been on their way to a league victory, and nothing anyone said could convince me that the loss wasn't on my shoulders.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author learned</a:t>
            </a:r>
            <a:endParaRPr lang="en-US" dirty="0"/>
          </a:p>
        </p:txBody>
      </p:sp>
      <p:sp>
        <p:nvSpPr>
          <p:cNvPr id="3" name="Content Placeholder 2"/>
          <p:cNvSpPr>
            <a:spLocks noGrp="1"/>
          </p:cNvSpPr>
          <p:nvPr>
            <p:ph idx="1"/>
          </p:nvPr>
        </p:nvSpPr>
        <p:spPr>
          <a:xfrm>
            <a:off x="914400" y="1371600"/>
            <a:ext cx="7313613" cy="4953000"/>
          </a:xfrm>
        </p:spPr>
        <p:txBody>
          <a:bodyPr>
            <a:normAutofit fontScale="92500" lnSpcReduction="10000"/>
          </a:bodyPr>
          <a:lstStyle/>
          <a:p>
            <a:r>
              <a:rPr lang="en-US" dirty="0" smtClean="0"/>
              <a:t>About a week later, some of my friends from the team got together at the park to hang out. When I arrived, I was a little surprised that no one seemed to be mad at me - after all, I'd lost us the game, and they had to be disappointed about not making it to the semifinals. It wasn't until we split into teams for an impromptu pickup game that I started to realize why no one was upset. Maybe it was the excitement of reaching the playoffs or the pressure of living up to my brothers' examples, but sometime during that game, I'd lost sight of why most of us played summer league baseball. It wasn't to win the championship, as cool as that would have been. It was because we all loved to play. I didn't need a trophy or a Hollywood come-from-behind win to have fun playing baseball with my friends, but maybe I needed to strike out to remember that.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Option #3</a:t>
            </a:r>
            <a:endParaRPr lang="en-US" dirty="0"/>
          </a:p>
        </p:txBody>
      </p:sp>
      <p:sp>
        <p:nvSpPr>
          <p:cNvPr id="3" name="Content Placeholder 2"/>
          <p:cNvSpPr>
            <a:spLocks noGrp="1"/>
          </p:cNvSpPr>
          <p:nvPr>
            <p:ph idx="1"/>
          </p:nvPr>
        </p:nvSpPr>
        <p:spPr>
          <a:xfrm>
            <a:off x="914400" y="1371600"/>
            <a:ext cx="7313613" cy="4419600"/>
          </a:xfrm>
        </p:spPr>
        <p:txBody>
          <a:bodyPr>
            <a:normAutofit fontScale="92500"/>
          </a:bodyPr>
          <a:lstStyle/>
          <a:p>
            <a:r>
              <a:rPr b="1" dirty="0" smtClean="0"/>
              <a:t>Reflect on a time when you challenged a belief or idea. What prompted you to act? Would you make the same decision again?</a:t>
            </a:r>
            <a:endParaRPr lang="en-US" b="1" dirty="0" smtClean="0"/>
          </a:p>
          <a:p>
            <a:r>
              <a:rPr lang="en-US" dirty="0" smtClean="0"/>
              <a:t>Y</a:t>
            </a:r>
            <a:r>
              <a:rPr dirty="0" smtClean="0"/>
              <a:t>our essay needs to reveal one of your core personal values</a:t>
            </a:r>
            <a:r>
              <a:rPr lang="en-US" dirty="0" smtClean="0"/>
              <a:t>.</a:t>
            </a:r>
          </a:p>
          <a:p>
            <a:r>
              <a:rPr lang="en-US" dirty="0" smtClean="0"/>
              <a:t>T</a:t>
            </a:r>
            <a:r>
              <a:rPr dirty="0" smtClean="0"/>
              <a:t>he belief you challeng</a:t>
            </a:r>
            <a:r>
              <a:rPr lang="en-US" dirty="0" err="1" smtClean="0"/>
              <a:t>e</a:t>
            </a:r>
            <a:r>
              <a:rPr lang="en-US" dirty="0" smtClean="0"/>
              <a:t> has to show </a:t>
            </a:r>
            <a:r>
              <a:rPr dirty="0" smtClean="0"/>
              <a:t>your personality</a:t>
            </a:r>
            <a:r>
              <a:rPr lang="en-US" dirty="0" smtClean="0"/>
              <a:t>.</a:t>
            </a:r>
          </a:p>
          <a:p>
            <a:r>
              <a:rPr lang="en-US" dirty="0" smtClean="0"/>
              <a:t>B</a:t>
            </a:r>
            <a:r>
              <a:rPr dirty="0" smtClean="0"/>
              <a:t>e honest</a:t>
            </a:r>
            <a:r>
              <a:rPr lang="en-US" dirty="0" smtClean="0"/>
              <a:t>.</a:t>
            </a:r>
          </a:p>
          <a:p>
            <a:r>
              <a:rPr dirty="0" smtClean="0"/>
              <a:t>The "belief or idea" you explore could be your own, someone else's, or that of a group. </a:t>
            </a:r>
            <a:endParaRPr lang="en-US" dirty="0" smtClean="0"/>
          </a:p>
          <a:p>
            <a:r>
              <a:rPr lang="en-US" dirty="0" smtClean="0"/>
              <a:t>The answer to the second question doesn’t have to be “yes.”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Essay #3</a:t>
            </a:r>
            <a:endParaRPr lang="en-US" dirty="0"/>
          </a:p>
        </p:txBody>
      </p:sp>
      <p:sp>
        <p:nvSpPr>
          <p:cNvPr id="3" name="Content Placeholder 2"/>
          <p:cNvSpPr>
            <a:spLocks noGrp="1"/>
          </p:cNvSpPr>
          <p:nvPr>
            <p:ph idx="1"/>
          </p:nvPr>
        </p:nvSpPr>
        <p:spPr>
          <a:xfrm>
            <a:off x="914400" y="1371600"/>
            <a:ext cx="7313613" cy="4953000"/>
          </a:xfrm>
        </p:spPr>
        <p:txBody>
          <a:bodyPr>
            <a:normAutofit fontScale="92500" lnSpcReduction="20000"/>
          </a:bodyPr>
          <a:lstStyle/>
          <a:p>
            <a:r>
              <a:rPr lang="en-US" dirty="0" smtClean="0"/>
              <a:t>Religious belief? G</a:t>
            </a:r>
            <a:r>
              <a:rPr dirty="0" smtClean="0"/>
              <a:t>ender belief? </a:t>
            </a:r>
            <a:r>
              <a:rPr lang="en-US" dirty="0" smtClean="0"/>
              <a:t>R</a:t>
            </a:r>
            <a:r>
              <a:rPr dirty="0" smtClean="0"/>
              <a:t>acial or cultural one? Could you stretch the meaning of a “belief or idea” into an assumption, opinion or prejudice?</a:t>
            </a:r>
            <a:endParaRPr lang="en-US" dirty="0" smtClean="0"/>
          </a:p>
          <a:p>
            <a:r>
              <a:rPr lang="en-US" dirty="0" smtClean="0"/>
              <a:t>Include action! What prompted you? Then, reflect, analyze, and evaluate.</a:t>
            </a:r>
          </a:p>
          <a:p>
            <a:pPr>
              <a:buNone/>
            </a:pPr>
            <a:r>
              <a:rPr lang="en-US" b="1" u="sng" dirty="0" smtClean="0"/>
              <a:t>Structure:</a:t>
            </a:r>
          </a:p>
          <a:p>
            <a:r>
              <a:rPr lang="en-US" u="sng" dirty="0" smtClean="0"/>
              <a:t>Introduction</a:t>
            </a:r>
            <a:r>
              <a:rPr lang="en-US" dirty="0" smtClean="0"/>
              <a:t>: Describe a time when you challenged an idea. This is the “hook.” This is the action and story!</a:t>
            </a:r>
          </a:p>
          <a:p>
            <a:r>
              <a:rPr lang="en-US" u="sng" dirty="0" smtClean="0"/>
              <a:t>Body</a:t>
            </a:r>
            <a:r>
              <a:rPr lang="en-US" dirty="0" smtClean="0"/>
              <a:t>: Explain how it made you feel. W</a:t>
            </a:r>
            <a:r>
              <a:rPr dirty="0" smtClean="0"/>
              <a:t>hat made you decide you didn’t accept it, “what prompted you to act,” how you responded to it, and what you learned in the process</a:t>
            </a:r>
            <a:endParaRPr lang="en-US" dirty="0" smtClean="0"/>
          </a:p>
          <a:p>
            <a:r>
              <a:rPr lang="en-US" u="sng" dirty="0" smtClean="0"/>
              <a:t>Conclusion</a:t>
            </a:r>
            <a:r>
              <a:rPr lang="en-US" dirty="0" smtClean="0"/>
              <a:t>: W</a:t>
            </a:r>
            <a:r>
              <a:rPr dirty="0" smtClean="0"/>
              <a:t>ould you do it again?</a:t>
            </a:r>
            <a:r>
              <a:rPr lang="en-US" dirty="0" smtClean="0"/>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Option #4</a:t>
            </a:r>
            <a:endParaRPr lang="en-US" dirty="0"/>
          </a:p>
        </p:txBody>
      </p:sp>
      <p:sp>
        <p:nvSpPr>
          <p:cNvPr id="3" name="Content Placeholder 2"/>
          <p:cNvSpPr>
            <a:spLocks noGrp="1"/>
          </p:cNvSpPr>
          <p:nvPr>
            <p:ph idx="1"/>
          </p:nvPr>
        </p:nvSpPr>
        <p:spPr>
          <a:xfrm>
            <a:off x="914400" y="1371600"/>
            <a:ext cx="7313613" cy="4419600"/>
          </a:xfrm>
        </p:spPr>
        <p:txBody>
          <a:bodyPr>
            <a:normAutofit fontScale="92500" lnSpcReduction="10000"/>
          </a:bodyPr>
          <a:lstStyle/>
          <a:p>
            <a:r>
              <a:rPr b="1" dirty="0" smtClean="0"/>
              <a:t>Describe a place or environment where you are perfectly content. What do you do or experience there, and why is it meaningful to you?</a:t>
            </a:r>
            <a:endParaRPr lang="en-US" b="1" dirty="0" smtClean="0"/>
          </a:p>
          <a:p>
            <a:r>
              <a:rPr lang="en-US" dirty="0" smtClean="0"/>
              <a:t>It </a:t>
            </a:r>
            <a:r>
              <a:rPr dirty="0" smtClean="0"/>
              <a:t>could be many things--a house, a classroom, a tree top, a church, a stadium, a stage, a family, a country, an imagined space, a book, an internal place</a:t>
            </a:r>
            <a:r>
              <a:rPr lang="en-US" dirty="0" smtClean="0"/>
              <a:t>.</a:t>
            </a:r>
          </a:p>
          <a:p>
            <a:r>
              <a:rPr lang="en-US" dirty="0" smtClean="0"/>
              <a:t>T</a:t>
            </a:r>
            <a:r>
              <a:rPr dirty="0" smtClean="0"/>
              <a:t>he "</a:t>
            </a:r>
            <a:r>
              <a:rPr b="1" dirty="0" smtClean="0"/>
              <a:t>why</a:t>
            </a:r>
            <a:r>
              <a:rPr dirty="0" smtClean="0"/>
              <a:t>" </a:t>
            </a:r>
            <a:r>
              <a:rPr lang="en-US" dirty="0" smtClean="0"/>
              <a:t>is more important than the place.</a:t>
            </a:r>
          </a:p>
          <a:p>
            <a:r>
              <a:rPr lang="en-US" dirty="0" smtClean="0"/>
              <a:t>B</a:t>
            </a:r>
            <a:r>
              <a:rPr dirty="0" smtClean="0"/>
              <a:t>e introspective and share what you value.</a:t>
            </a:r>
            <a:endParaRPr lang="en-US" dirty="0" smtClean="0"/>
          </a:p>
          <a:p>
            <a:r>
              <a:rPr dirty="0" smtClean="0"/>
              <a:t>Think about where and when you are </a:t>
            </a:r>
            <a:r>
              <a:rPr lang="en-US" dirty="0" smtClean="0"/>
              <a:t>the happiest</a:t>
            </a:r>
            <a:r>
              <a:rPr dirty="0" smtClean="0"/>
              <a:t>, and then analyze the source of that </a:t>
            </a:r>
            <a:r>
              <a:rPr lang="en-US" dirty="0" smtClean="0"/>
              <a:t>happiness</a:t>
            </a:r>
            <a:r>
              <a:rPr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Essay #4</a:t>
            </a:r>
            <a:endParaRPr lang="en-US" dirty="0"/>
          </a:p>
        </p:txBody>
      </p:sp>
      <p:sp>
        <p:nvSpPr>
          <p:cNvPr id="3" name="Content Placeholder 2"/>
          <p:cNvSpPr>
            <a:spLocks noGrp="1"/>
          </p:cNvSpPr>
          <p:nvPr>
            <p:ph idx="1"/>
          </p:nvPr>
        </p:nvSpPr>
        <p:spPr>
          <a:xfrm>
            <a:off x="914400" y="1371600"/>
            <a:ext cx="7313613" cy="5181600"/>
          </a:xfrm>
        </p:spPr>
        <p:txBody>
          <a:bodyPr>
            <a:normAutofit fontScale="92500" lnSpcReduction="20000"/>
          </a:bodyPr>
          <a:lstStyle/>
          <a:p>
            <a:r>
              <a:rPr dirty="0" smtClean="0"/>
              <a:t>Think about “a time” when you were not perfectly content–upset, worried, restless, anxious, depressed, scared–and where you went to </a:t>
            </a:r>
            <a:r>
              <a:rPr lang="en-US" dirty="0" smtClean="0"/>
              <a:t>feel better</a:t>
            </a:r>
            <a:r>
              <a:rPr dirty="0" smtClean="0"/>
              <a:t>. Then </a:t>
            </a:r>
            <a:r>
              <a:rPr b="1" dirty="0" smtClean="0"/>
              <a:t>examine </a:t>
            </a:r>
            <a:r>
              <a:rPr dirty="0" smtClean="0"/>
              <a:t>why and how you found a different environment to help you recover, and what about that place helped you feel better.</a:t>
            </a:r>
            <a:endParaRPr lang="en-US" dirty="0" smtClean="0"/>
          </a:p>
          <a:p>
            <a:r>
              <a:rPr b="1" dirty="0" smtClean="0"/>
              <a:t>Think of a place or environment where no one would expect you to be content.</a:t>
            </a:r>
            <a:r>
              <a:rPr lang="en-US" b="1" dirty="0" smtClean="0"/>
              <a:t> Karaoke? Hospital?</a:t>
            </a:r>
          </a:p>
          <a:p>
            <a:r>
              <a:rPr b="1" dirty="0" smtClean="0"/>
              <a:t>Find a place where you didn’t used to be content, but now are content.</a:t>
            </a:r>
            <a:endParaRPr lang="en-US" b="1" dirty="0" smtClean="0"/>
          </a:p>
          <a:p>
            <a:r>
              <a:rPr lang="en-US" b="1" u="sng" dirty="0" smtClean="0"/>
              <a:t>Structure</a:t>
            </a:r>
            <a:r>
              <a:rPr lang="en-US" dirty="0" smtClean="0"/>
              <a:t>: Describe the </a:t>
            </a:r>
            <a:r>
              <a:rPr dirty="0" smtClean="0"/>
              <a:t>environment using concrete and sensory details. What does it look like? Do you hear anything? Smell anything? How does it feel there? Then give more background (Who, what, when, where and how) and explain the place or environment, and why you like it when most people don’t, and what this means to you.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using senses</a:t>
            </a:r>
            <a:endParaRPr lang="en-US" dirty="0"/>
          </a:p>
        </p:txBody>
      </p:sp>
      <p:pic>
        <p:nvPicPr>
          <p:cNvPr id="4" name="Content Placeholder 3" descr="5-Senses.jpg"/>
          <p:cNvPicPr>
            <a:picLocks noGrp="1" noChangeAspect="1"/>
          </p:cNvPicPr>
          <p:nvPr>
            <p:ph idx="1"/>
          </p:nvPr>
        </p:nvPicPr>
        <p:blipFill>
          <a:blip r:embed="rId2"/>
          <a:stretch>
            <a:fillRect/>
          </a:stretch>
        </p:blipFill>
        <p:spPr>
          <a:xfrm>
            <a:off x="1320768" y="1676400"/>
            <a:ext cx="6473902" cy="4191000"/>
          </a:xfr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me:</a:t>
            </a:r>
            <a:endParaRPr lang="en-US" dirty="0"/>
          </a:p>
        </p:txBody>
      </p:sp>
      <p:sp>
        <p:nvSpPr>
          <p:cNvPr id="3" name="Content Placeholder 2"/>
          <p:cNvSpPr>
            <a:spLocks noGrp="1"/>
          </p:cNvSpPr>
          <p:nvPr>
            <p:ph idx="1"/>
          </p:nvPr>
        </p:nvSpPr>
        <p:spPr>
          <a:xfrm>
            <a:off x="914400" y="1371600"/>
            <a:ext cx="7313613" cy="4953000"/>
          </a:xfrm>
        </p:spPr>
        <p:txBody>
          <a:bodyPr>
            <a:normAutofit/>
          </a:bodyPr>
          <a:lstStyle/>
          <a:p>
            <a:r>
              <a:rPr lang="en-US" sz="3200" dirty="0" smtClean="0"/>
              <a:t>I studied Art History at the </a:t>
            </a:r>
            <a:r>
              <a:rPr lang="en-US" sz="3200" b="1" dirty="0" smtClean="0"/>
              <a:t>University of Texas</a:t>
            </a:r>
          </a:p>
          <a:p>
            <a:pPr>
              <a:buNone/>
            </a:pPr>
            <a:endParaRPr lang="en-US" sz="3200" b="1" dirty="0" smtClean="0"/>
          </a:p>
          <a:p>
            <a:r>
              <a:rPr lang="en-US" sz="3200" dirty="0" smtClean="0"/>
              <a:t>Then I received my Masters in Education at </a:t>
            </a:r>
            <a:r>
              <a:rPr lang="en-US" sz="3200" b="1" dirty="0" smtClean="0"/>
              <a:t>Hunter College </a:t>
            </a:r>
            <a:r>
              <a:rPr lang="en-US" sz="3200" dirty="0" smtClean="0"/>
              <a:t>in New York City</a:t>
            </a:r>
          </a:p>
          <a:p>
            <a:pPr>
              <a:buNone/>
            </a:pPr>
            <a:endParaRPr lang="en-US" sz="3200" dirty="0" smtClean="0"/>
          </a:p>
          <a:p>
            <a:r>
              <a:rPr lang="en-US" sz="3200" dirty="0" smtClean="0"/>
              <a:t>I loved college and hope you will too!</a:t>
            </a:r>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Option #5</a:t>
            </a:r>
            <a:endParaRPr lang="en-US" dirty="0"/>
          </a:p>
        </p:txBody>
      </p:sp>
      <p:sp>
        <p:nvSpPr>
          <p:cNvPr id="3" name="Content Placeholder 2"/>
          <p:cNvSpPr>
            <a:spLocks noGrp="1"/>
          </p:cNvSpPr>
          <p:nvPr>
            <p:ph idx="1"/>
          </p:nvPr>
        </p:nvSpPr>
        <p:spPr>
          <a:xfrm>
            <a:off x="914400" y="1371600"/>
            <a:ext cx="7313613" cy="4419600"/>
          </a:xfrm>
        </p:spPr>
        <p:txBody>
          <a:bodyPr>
            <a:normAutofit/>
          </a:bodyPr>
          <a:lstStyle/>
          <a:p>
            <a:r>
              <a:rPr b="1" dirty="0" smtClean="0"/>
              <a:t>Discuss an accomplishment or event, formal or informal, that marked your transition from childhood to adulthood within your culture, community, or family.</a:t>
            </a:r>
            <a:endParaRPr lang="en-US" b="1" dirty="0" smtClean="0"/>
          </a:p>
          <a:p>
            <a:r>
              <a:rPr lang="en-US" dirty="0" smtClean="0"/>
              <a:t>E</a:t>
            </a:r>
            <a:r>
              <a:rPr dirty="0" smtClean="0"/>
              <a:t>xplore a single event or achievement that marked a clear </a:t>
            </a:r>
            <a:r>
              <a:rPr lang="en-US" dirty="0" smtClean="0"/>
              <a:t>transition </a:t>
            </a:r>
            <a:r>
              <a:rPr dirty="0" smtClean="0"/>
              <a:t>in your personal development.</a:t>
            </a:r>
            <a:endParaRPr lang="en-US" dirty="0" smtClean="0"/>
          </a:p>
          <a:p>
            <a:r>
              <a:rPr lang="en-US" dirty="0" smtClean="0"/>
              <a:t>Don’t write </a:t>
            </a:r>
            <a:r>
              <a:rPr dirty="0" smtClean="0"/>
              <a:t>the "hero" essay</a:t>
            </a:r>
            <a:r>
              <a:rPr lang="en-US" dirty="0" smtClean="0"/>
              <a:t>.</a:t>
            </a:r>
          </a:p>
          <a:p>
            <a:r>
              <a:rPr lang="en-US" dirty="0" smtClean="0"/>
              <a:t>A</a:t>
            </a:r>
            <a:r>
              <a:rPr dirty="0" smtClean="0"/>
              <a:t>nalyz</a:t>
            </a:r>
            <a:r>
              <a:rPr lang="en-US" dirty="0" err="1" smtClean="0"/>
              <a:t>e</a:t>
            </a:r>
            <a:r>
              <a:rPr dirty="0" smtClean="0"/>
              <a:t> your personal growth process</a:t>
            </a:r>
            <a:r>
              <a:rPr lang="en-US" dirty="0" smtClean="0"/>
              <a:t>; don’t</a:t>
            </a:r>
            <a:r>
              <a:rPr dirty="0" smtClean="0"/>
              <a:t> bra</a:t>
            </a:r>
            <a:r>
              <a:rPr lang="en-US" dirty="0" err="1" smtClean="0"/>
              <a:t>g</a:t>
            </a:r>
            <a:r>
              <a:rPr dirty="0" smtClean="0"/>
              <a:t> about an accomplishment.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Essay #5</a:t>
            </a:r>
            <a:endParaRPr lang="en-US" dirty="0"/>
          </a:p>
        </p:txBody>
      </p:sp>
      <p:sp>
        <p:nvSpPr>
          <p:cNvPr id="3" name="Content Placeholder 2"/>
          <p:cNvSpPr>
            <a:spLocks noGrp="1"/>
          </p:cNvSpPr>
          <p:nvPr>
            <p:ph idx="1"/>
          </p:nvPr>
        </p:nvSpPr>
        <p:spPr>
          <a:xfrm>
            <a:off x="914400" y="1371600"/>
            <a:ext cx="7313613" cy="4953000"/>
          </a:xfrm>
        </p:spPr>
        <p:txBody>
          <a:bodyPr>
            <a:normAutofit/>
          </a:bodyPr>
          <a:lstStyle/>
          <a:p>
            <a:r>
              <a:rPr lang="en-US" dirty="0" smtClean="0"/>
              <a:t>A</a:t>
            </a:r>
            <a:r>
              <a:rPr dirty="0" smtClean="0"/>
              <a:t>n incident, issue or experience where you faced a </a:t>
            </a:r>
            <a:r>
              <a:rPr b="1" dirty="0" smtClean="0"/>
              <a:t>challenge</a:t>
            </a:r>
            <a:r>
              <a:rPr dirty="0" smtClean="0"/>
              <a:t>, an obstacle or something that was difficult to deal with, and share how you handled it, and what you learned from it.</a:t>
            </a:r>
            <a:endParaRPr lang="en-US" dirty="0" smtClean="0"/>
          </a:p>
          <a:p>
            <a:r>
              <a:rPr dirty="0" smtClean="0"/>
              <a:t>What </a:t>
            </a:r>
            <a:r>
              <a:rPr b="1" dirty="0" smtClean="0"/>
              <a:t>qualities </a:t>
            </a:r>
            <a:r>
              <a:rPr dirty="0" smtClean="0"/>
              <a:t>did you develop? For example, did you start being more responsible? Insightful? Empathetic? Self-disciplined? </a:t>
            </a:r>
            <a:endParaRPr lang="en-US" dirty="0" smtClean="0"/>
          </a:p>
          <a:p>
            <a:r>
              <a:rPr lang="en-US" dirty="0" smtClean="0"/>
              <a:t>F</a:t>
            </a:r>
            <a:r>
              <a:rPr dirty="0" smtClean="0"/>
              <a:t>ind any times you were surprised by an event, activity or experience where you suddenly had to express more “mature” qualities, or make more “adult-like” decisions–and what you learned from that</a:t>
            </a:r>
            <a:r>
              <a:rPr lang="en-US" dirty="0" smtClean="0"/>
              <a:t>.</a:t>
            </a:r>
            <a:r>
              <a:rPr dirty="0" smtClean="0"/>
              <a:t> </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Summarize!</a:t>
            </a:r>
            <a:endParaRPr lang="en-US" dirty="0"/>
          </a:p>
        </p:txBody>
      </p:sp>
      <p:sp>
        <p:nvSpPr>
          <p:cNvPr id="3" name="Content Placeholder 2"/>
          <p:cNvSpPr>
            <a:spLocks noGrp="1"/>
          </p:cNvSpPr>
          <p:nvPr>
            <p:ph idx="1"/>
          </p:nvPr>
        </p:nvSpPr>
        <p:spPr/>
        <p:txBody>
          <a:bodyPr>
            <a:normAutofit fontScale="92500"/>
          </a:bodyPr>
          <a:lstStyle/>
          <a:p>
            <a:pPr>
              <a:buNone/>
            </a:pPr>
            <a:r>
              <a:rPr lang="en-US" b="1" u="sng" dirty="0" smtClean="0"/>
              <a:t>A Narrative essay:</a:t>
            </a:r>
          </a:p>
          <a:p>
            <a:r>
              <a:rPr lang="en-US" dirty="0" smtClean="0"/>
              <a:t>Always use the most specific word or words you can!</a:t>
            </a:r>
          </a:p>
          <a:p>
            <a:r>
              <a:rPr lang="en-US" dirty="0" smtClean="0"/>
              <a:t>You must be concise AND clear!</a:t>
            </a:r>
          </a:p>
          <a:p>
            <a:r>
              <a:rPr lang="en-US" dirty="0" smtClean="0"/>
              <a:t>Make a point! What is the main purpose of your essay?</a:t>
            </a:r>
          </a:p>
          <a:p>
            <a:r>
              <a:rPr lang="en-US" dirty="0" smtClean="0"/>
              <a:t>Use sensory detail… vivid description!</a:t>
            </a:r>
          </a:p>
          <a:p>
            <a:r>
              <a:rPr lang="en-US" dirty="0" smtClean="0"/>
              <a:t>Use conflict and sequence to tell a story</a:t>
            </a:r>
          </a:p>
          <a:p>
            <a:r>
              <a:rPr lang="en-US" dirty="0" smtClean="0"/>
              <a:t>May use dialogue.</a:t>
            </a:r>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essay will you write?</a:t>
            </a:r>
            <a:endParaRPr lang="en-US" dirty="0"/>
          </a:p>
        </p:txBody>
      </p:sp>
      <p:sp>
        <p:nvSpPr>
          <p:cNvPr id="3" name="Content Placeholder 2"/>
          <p:cNvSpPr>
            <a:spLocks noGrp="1"/>
          </p:cNvSpPr>
          <p:nvPr>
            <p:ph idx="1"/>
          </p:nvPr>
        </p:nvSpPr>
        <p:spPr>
          <a:xfrm>
            <a:off x="914400" y="1371600"/>
            <a:ext cx="7313613" cy="5105400"/>
          </a:xfrm>
        </p:spPr>
        <p:txBody>
          <a:bodyPr>
            <a:normAutofit lnSpcReduction="10000"/>
          </a:bodyPr>
          <a:lstStyle/>
          <a:p>
            <a:r>
              <a:rPr lang="en-US" sz="3765" dirty="0" smtClean="0"/>
              <a:t>First, </a:t>
            </a:r>
            <a:r>
              <a:rPr lang="en-US" sz="3765" b="1" u="sng" dirty="0" smtClean="0"/>
              <a:t>brainstorm</a:t>
            </a:r>
            <a:r>
              <a:rPr lang="en-US" sz="3765" dirty="0" smtClean="0"/>
              <a:t>! Look at the list of topics. Write short stories, or anecdotes, for a few. The anecdotes must be interesting!</a:t>
            </a:r>
          </a:p>
          <a:p>
            <a:r>
              <a:rPr lang="en-US" sz="3765" dirty="0" smtClean="0"/>
              <a:t>Then begin to </a:t>
            </a:r>
            <a:r>
              <a:rPr lang="en-US" sz="3765" b="1" u="sng" dirty="0" smtClean="0"/>
              <a:t>draft</a:t>
            </a:r>
            <a:r>
              <a:rPr lang="en-US" sz="3765" dirty="0" smtClean="0"/>
              <a:t>!</a:t>
            </a:r>
          </a:p>
          <a:p>
            <a:r>
              <a:rPr lang="en-US" sz="3765" b="1" u="sng" dirty="0" smtClean="0"/>
              <a:t>Revising </a:t>
            </a:r>
            <a:r>
              <a:rPr lang="en-US" sz="3765" dirty="0" smtClean="0"/>
              <a:t>comes next, then </a:t>
            </a:r>
            <a:r>
              <a:rPr lang="en-US" sz="3765" b="1" u="sng" dirty="0" smtClean="0"/>
              <a:t>editing</a:t>
            </a:r>
            <a:r>
              <a:rPr lang="en-US" sz="3765" dirty="0" smtClean="0"/>
              <a:t>!</a:t>
            </a:r>
          </a:p>
          <a:p>
            <a:pPr>
              <a:buNone/>
            </a:pPr>
            <a:endParaRPr lang="en-US" dirty="0" smtClean="0"/>
          </a:p>
          <a:p>
            <a:pPr>
              <a:buNone/>
            </a:pPr>
            <a:r>
              <a:rPr lang="en-US" dirty="0" smtClean="0"/>
              <a: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3238"/>
            <a:ext cx="7313613" cy="1706562"/>
          </a:xfrm>
        </p:spPr>
        <p:txBody>
          <a:bodyPr/>
          <a:lstStyle/>
          <a:p>
            <a:r>
              <a:rPr lang="en-US" sz="3200" b="1" dirty="0" smtClean="0"/>
              <a:t>A</a:t>
            </a:r>
            <a:r>
              <a:rPr sz="3200" b="1" dirty="0" smtClean="0"/>
              <a:t>n </a:t>
            </a:r>
            <a:r>
              <a:rPr sz="3200" b="1" u="sng" dirty="0" smtClean="0"/>
              <a:t>anecdote </a:t>
            </a:r>
            <a:r>
              <a:rPr sz="3200" b="1" dirty="0" smtClean="0"/>
              <a:t>is an example of a point you want to make that uses a little story or animated description.</a:t>
            </a:r>
            <a:r>
              <a:rPr lang="en-US" sz="3200" b="1" dirty="0" smtClean="0"/>
              <a:t/>
            </a:r>
            <a:br>
              <a:rPr lang="en-US" sz="3200" b="1" dirty="0" smtClean="0"/>
            </a:br>
            <a:endParaRPr lang="en-US" sz="3200" dirty="0"/>
          </a:p>
        </p:txBody>
      </p:sp>
      <p:sp>
        <p:nvSpPr>
          <p:cNvPr id="3" name="Content Placeholder 2"/>
          <p:cNvSpPr>
            <a:spLocks noGrp="1"/>
          </p:cNvSpPr>
          <p:nvPr>
            <p:ph idx="1"/>
          </p:nvPr>
        </p:nvSpPr>
        <p:spPr>
          <a:xfrm>
            <a:off x="914400" y="2209800"/>
            <a:ext cx="7313613" cy="4343400"/>
          </a:xfrm>
        </p:spPr>
        <p:txBody>
          <a:bodyPr>
            <a:normAutofit fontScale="92500" lnSpcReduction="20000"/>
          </a:bodyPr>
          <a:lstStyle/>
          <a:p>
            <a:pPr>
              <a:buNone/>
            </a:pPr>
            <a:r>
              <a:rPr sz="2595" i="1" dirty="0" smtClean="0"/>
              <a:t>During a walk near my home, I found a long stick that looked like the letter</a:t>
            </a:r>
            <a:r>
              <a:rPr lang="en-US" sz="2595" i="1" dirty="0" smtClean="0"/>
              <a:t> </a:t>
            </a:r>
            <a:r>
              <a:rPr sz="2595" i="1" dirty="0" smtClean="0"/>
              <a:t>“Y.” I smoothed the surface with sandpaper and covered it with blueberry blue paint I found in the garage, then wrapped it with twine and colored yarn. From my junk drawer, I tied seashells, a couple old keys and a bent fork to the ends and hung it in my room.</a:t>
            </a:r>
            <a:endParaRPr sz="2595" dirty="0" smtClean="0"/>
          </a:p>
          <a:p>
            <a:pPr>
              <a:buNone/>
            </a:pPr>
            <a:r>
              <a:rPr sz="2595" i="1" dirty="0" smtClean="0"/>
              <a:t>“What’s that?” my little sister asked.</a:t>
            </a:r>
            <a:endParaRPr sz="2595" dirty="0" smtClean="0"/>
          </a:p>
          <a:p>
            <a:pPr>
              <a:buNone/>
            </a:pPr>
            <a:r>
              <a:rPr sz="2595" i="1" dirty="0" smtClean="0"/>
              <a:t>“Art,” I said, even though I wasn’t even sure what I had made.</a:t>
            </a:r>
            <a:endParaRPr sz="2595" dirty="0" smtClean="0"/>
          </a:p>
          <a:p>
            <a:pPr>
              <a:buNone/>
            </a:pPr>
            <a:endParaRPr lang="en-US" dirty="0" smtClean="0"/>
          </a:p>
          <a:p>
            <a:pPr>
              <a:buNone/>
            </a:pPr>
            <a:r>
              <a:rPr lang="en-US" dirty="0" smtClean="0"/>
              <a: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Words to NEVER use!</a:t>
            </a:r>
            <a:endParaRPr lang="en-US" dirty="0"/>
          </a:p>
        </p:txBody>
      </p:sp>
      <p:sp>
        <p:nvSpPr>
          <p:cNvPr id="5" name="Content Placeholder 4"/>
          <p:cNvSpPr>
            <a:spLocks noGrp="1"/>
          </p:cNvSpPr>
          <p:nvPr>
            <p:ph sz="half" idx="1"/>
          </p:nvPr>
        </p:nvSpPr>
        <p:spPr/>
        <p:txBody>
          <a:bodyPr>
            <a:normAutofit/>
          </a:bodyPr>
          <a:lstStyle/>
          <a:p>
            <a:r>
              <a:rPr lang="en-US" sz="3200" dirty="0" smtClean="0"/>
              <a:t>A lot</a:t>
            </a:r>
          </a:p>
          <a:p>
            <a:r>
              <a:rPr lang="en-US" sz="3200" dirty="0" smtClean="0"/>
              <a:t>Stuff</a:t>
            </a:r>
          </a:p>
          <a:p>
            <a:r>
              <a:rPr lang="en-US" sz="3200" dirty="0" smtClean="0"/>
              <a:t>Very</a:t>
            </a:r>
          </a:p>
          <a:p>
            <a:r>
              <a:rPr lang="en-US" sz="3200" dirty="0" smtClean="0"/>
              <a:t>lots</a:t>
            </a:r>
          </a:p>
          <a:p>
            <a:r>
              <a:rPr lang="en-US" sz="3200" dirty="0" smtClean="0"/>
              <a:t>really</a:t>
            </a:r>
            <a:endParaRPr lang="en-US" sz="3200" dirty="0"/>
          </a:p>
        </p:txBody>
      </p:sp>
      <p:sp>
        <p:nvSpPr>
          <p:cNvPr id="6" name="Content Placeholder 5"/>
          <p:cNvSpPr>
            <a:spLocks noGrp="1"/>
          </p:cNvSpPr>
          <p:nvPr>
            <p:ph sz="half" idx="2"/>
          </p:nvPr>
        </p:nvSpPr>
        <p:spPr/>
        <p:txBody>
          <a:bodyPr/>
          <a:lstStyle/>
          <a:p>
            <a:r>
              <a:rPr lang="en-US" sz="3200" dirty="0" smtClean="0"/>
              <a:t>Things</a:t>
            </a:r>
          </a:p>
          <a:p>
            <a:r>
              <a:rPr lang="en-US" sz="3200" dirty="0" smtClean="0"/>
              <a:t>Many</a:t>
            </a:r>
          </a:p>
          <a:p>
            <a:r>
              <a:rPr lang="en-US" sz="3200" dirty="0" smtClean="0"/>
              <a:t>Pretty</a:t>
            </a:r>
          </a:p>
          <a:p>
            <a:r>
              <a:rPr lang="en-US" sz="3200" dirty="0" smtClean="0"/>
              <a:t>Nice</a:t>
            </a:r>
          </a:p>
          <a:p>
            <a:r>
              <a:rPr lang="en-US" sz="3200" dirty="0" smtClean="0"/>
              <a:t>good</a:t>
            </a:r>
          </a:p>
          <a:p>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 you on Thursday!</a:t>
            </a:r>
            <a:endParaRPr lang="en-US" dirty="0"/>
          </a:p>
        </p:txBody>
      </p:sp>
      <p:sp>
        <p:nvSpPr>
          <p:cNvPr id="3" name="Content Placeholder 2"/>
          <p:cNvSpPr>
            <a:spLocks noGrp="1"/>
          </p:cNvSpPr>
          <p:nvPr>
            <p:ph idx="1"/>
          </p:nvPr>
        </p:nvSpPr>
        <p:spPr/>
        <p:txBody>
          <a:bodyPr>
            <a:normAutofit/>
          </a:bodyPr>
          <a:lstStyle/>
          <a:p>
            <a:r>
              <a:rPr lang="en-US" sz="3200" dirty="0" smtClean="0"/>
              <a:t>We will be reviewing structure, tone, style, and mechanics!</a:t>
            </a:r>
          </a:p>
          <a:p>
            <a:r>
              <a:rPr lang="en-US" sz="3200" dirty="0" smtClean="0"/>
              <a:t>Bring a draft of your essay so we can work on it!</a:t>
            </a:r>
          </a:p>
          <a:p>
            <a:endParaRPr lang="en-US" sz="3200" dirty="0" smtClean="0"/>
          </a:p>
          <a:p>
            <a:r>
              <a:rPr lang="en-US" sz="3200" dirty="0" smtClean="0"/>
              <a:t>Thanks!</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0" y="1066801"/>
            <a:ext cx="9144000" cy="3976688"/>
          </a:xfrm>
        </p:spPr>
        <p:txBody>
          <a:bodyPr/>
          <a:lstStyle/>
          <a:p>
            <a:r>
              <a:rPr lang="en-US" dirty="0" smtClean="0"/>
              <a:t>What do we know about essay writing?</a:t>
            </a:r>
            <a:br>
              <a:rPr lang="en-US" dirty="0" smtClean="0"/>
            </a:br>
            <a:r>
              <a:rPr lang="en-US" dirty="0" smtClean="0"/>
              <a:t/>
            </a:r>
            <a:br>
              <a:rPr lang="en-US" dirty="0" smtClean="0"/>
            </a:br>
            <a:r>
              <a:rPr lang="en-US" dirty="0" smtClean="0"/>
              <a:t>Who has started their college essay?</a:t>
            </a:r>
            <a:br>
              <a:rPr lang="en-US" dirty="0" smtClean="0"/>
            </a:br>
            <a:r>
              <a:rPr lang="en-US" dirty="0" smtClean="0"/>
              <a:t/>
            </a:r>
            <a:br>
              <a:rPr lang="en-US" dirty="0" smtClean="0"/>
            </a:br>
            <a:r>
              <a:rPr lang="en-US" dirty="0" smtClean="0"/>
              <a:t>Why did you pick your option?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Essays:</a:t>
            </a:r>
            <a:endParaRPr lang="en-US" dirty="0"/>
          </a:p>
        </p:txBody>
      </p:sp>
      <p:sp>
        <p:nvSpPr>
          <p:cNvPr id="3" name="Content Placeholder 2"/>
          <p:cNvSpPr>
            <a:spLocks noGrp="1"/>
          </p:cNvSpPr>
          <p:nvPr>
            <p:ph idx="1"/>
          </p:nvPr>
        </p:nvSpPr>
        <p:spPr>
          <a:xfrm>
            <a:off x="914400" y="1371600"/>
            <a:ext cx="7313613" cy="5105400"/>
          </a:xfrm>
        </p:spPr>
        <p:txBody>
          <a:bodyPr/>
          <a:lstStyle/>
          <a:p>
            <a:r>
              <a:rPr lang="en-US" sz="3600" dirty="0" smtClean="0"/>
              <a:t>Informational</a:t>
            </a:r>
          </a:p>
          <a:p>
            <a:r>
              <a:rPr lang="en-US" sz="3600" dirty="0" smtClean="0"/>
              <a:t>Persuasive</a:t>
            </a:r>
          </a:p>
          <a:p>
            <a:r>
              <a:rPr lang="en-US" sz="3600" dirty="0" smtClean="0"/>
              <a:t>Compare and Contrast</a:t>
            </a:r>
          </a:p>
          <a:p>
            <a:r>
              <a:rPr lang="en-US" sz="3600" dirty="0" smtClean="0"/>
              <a:t>Descriptive</a:t>
            </a:r>
          </a:p>
          <a:p>
            <a:r>
              <a:rPr lang="en-US" sz="3600" b="1" u="sng" dirty="0" smtClean="0"/>
              <a:t>Narrative- </a:t>
            </a:r>
            <a:r>
              <a:rPr lang="en-US" sz="3600" dirty="0" smtClean="0"/>
              <a:t>the most informal, written with “I”, written as a story!</a:t>
            </a:r>
            <a:endParaRPr lang="en-US" sz="3600" b="1" u="sng"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Format-</a:t>
            </a:r>
            <a:r>
              <a:rPr lang="en-US" b="1" u="sng" dirty="0" smtClean="0"/>
              <a:t>Narrative </a:t>
            </a:r>
            <a:endParaRPr lang="en-US" b="1" u="sng" dirty="0"/>
          </a:p>
        </p:txBody>
      </p:sp>
      <p:sp>
        <p:nvSpPr>
          <p:cNvPr id="3" name="Content Placeholder 2"/>
          <p:cNvSpPr>
            <a:spLocks noGrp="1"/>
          </p:cNvSpPr>
          <p:nvPr>
            <p:ph idx="1"/>
          </p:nvPr>
        </p:nvSpPr>
        <p:spPr>
          <a:xfrm>
            <a:off x="914400" y="1371600"/>
            <a:ext cx="7313613" cy="4419600"/>
          </a:xfrm>
        </p:spPr>
        <p:txBody>
          <a:bodyPr>
            <a:normAutofit fontScale="92500" lnSpcReduction="10000"/>
          </a:bodyPr>
          <a:lstStyle/>
          <a:p>
            <a:r>
              <a:rPr lang="en-US" dirty="0" smtClean="0"/>
              <a:t>Every essay has three important parts:</a:t>
            </a:r>
          </a:p>
          <a:p>
            <a:r>
              <a:rPr lang="en-US" u="sng" dirty="0" smtClean="0"/>
              <a:t>Introduction</a:t>
            </a:r>
            <a:r>
              <a:rPr lang="en-US" dirty="0" smtClean="0"/>
              <a:t>- this is where you “</a:t>
            </a:r>
            <a:r>
              <a:rPr lang="en-US" b="1" dirty="0" smtClean="0"/>
              <a:t>hook</a:t>
            </a:r>
            <a:r>
              <a:rPr lang="en-US" dirty="0" smtClean="0"/>
              <a:t>” the reader. It has to be </a:t>
            </a:r>
            <a:r>
              <a:rPr lang="en-US" b="1" dirty="0" smtClean="0"/>
              <a:t>strong </a:t>
            </a:r>
            <a:r>
              <a:rPr lang="en-US" dirty="0" smtClean="0"/>
              <a:t>if you want them to keep reading.</a:t>
            </a:r>
          </a:p>
          <a:p>
            <a:r>
              <a:rPr lang="en-US" u="sng" dirty="0" smtClean="0"/>
              <a:t>Body</a:t>
            </a:r>
            <a:r>
              <a:rPr lang="en-US" dirty="0" smtClean="0"/>
              <a:t>- this is where you tell an </a:t>
            </a:r>
            <a:r>
              <a:rPr lang="en-US" b="1" u="sng" dirty="0" smtClean="0"/>
              <a:t>anecdote </a:t>
            </a:r>
            <a:r>
              <a:rPr lang="en-US" dirty="0" smtClean="0"/>
              <a:t>and </a:t>
            </a:r>
            <a:r>
              <a:rPr lang="en-US" b="1" dirty="0" smtClean="0"/>
              <a:t>evaluate </a:t>
            </a:r>
            <a:r>
              <a:rPr lang="en-US" dirty="0" smtClean="0"/>
              <a:t>how it was important to your life. The </a:t>
            </a:r>
            <a:r>
              <a:rPr lang="en-US" b="1" dirty="0" smtClean="0"/>
              <a:t>evaluation </a:t>
            </a:r>
            <a:r>
              <a:rPr lang="en-US" dirty="0" smtClean="0"/>
              <a:t>is way more important than the story. The readers should learn something new and interesting about YOU.</a:t>
            </a:r>
          </a:p>
          <a:p>
            <a:r>
              <a:rPr lang="en-US" u="sng" dirty="0" smtClean="0"/>
              <a:t>Conclusion</a:t>
            </a:r>
            <a:r>
              <a:rPr lang="en-US" dirty="0" smtClean="0"/>
              <a:t>- by the end of your essay, make sure you have answered the question and finish on an interesting point. Link back to your anecdote and write about how it </a:t>
            </a:r>
            <a:r>
              <a:rPr lang="en-US" b="1" dirty="0" smtClean="0"/>
              <a:t>defines you and what you learned.</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General Tips:</a:t>
            </a:r>
            <a:endParaRPr lang="en-US" dirty="0"/>
          </a:p>
        </p:txBody>
      </p:sp>
      <p:sp>
        <p:nvSpPr>
          <p:cNvPr id="3" name="Content Placeholder 2"/>
          <p:cNvSpPr>
            <a:spLocks noGrp="1"/>
          </p:cNvSpPr>
          <p:nvPr>
            <p:ph idx="1"/>
          </p:nvPr>
        </p:nvSpPr>
        <p:spPr>
          <a:xfrm>
            <a:off x="914400" y="1371600"/>
            <a:ext cx="7313613" cy="5105400"/>
          </a:xfrm>
        </p:spPr>
        <p:txBody>
          <a:bodyPr>
            <a:normAutofit fontScale="92500"/>
          </a:bodyPr>
          <a:lstStyle/>
          <a:p>
            <a:r>
              <a:rPr dirty="0" smtClean="0"/>
              <a:t>You have </a:t>
            </a:r>
            <a:r>
              <a:rPr b="1" dirty="0" smtClean="0"/>
              <a:t>650 words</a:t>
            </a:r>
            <a:r>
              <a:rPr lang="en-US" dirty="0" smtClean="0"/>
              <a:t>.</a:t>
            </a:r>
          </a:p>
          <a:p>
            <a:r>
              <a:rPr dirty="0" smtClean="0"/>
              <a:t> </a:t>
            </a:r>
            <a:r>
              <a:rPr lang="en-US" dirty="0" smtClean="0"/>
              <a:t>P</a:t>
            </a:r>
            <a:r>
              <a:rPr dirty="0" smtClean="0"/>
              <a:t>resent yourself as an </a:t>
            </a:r>
            <a:r>
              <a:rPr b="1" dirty="0" smtClean="0"/>
              <a:t>interesting </a:t>
            </a:r>
            <a:r>
              <a:rPr dirty="0" smtClean="0"/>
              <a:t>and </a:t>
            </a:r>
            <a:r>
              <a:rPr lang="en-US" b="1" dirty="0" smtClean="0"/>
              <a:t>unique </a:t>
            </a:r>
            <a:r>
              <a:rPr dirty="0" smtClean="0"/>
              <a:t>individual who will be a positive addition to the campus community. </a:t>
            </a:r>
            <a:endParaRPr lang="en-US" dirty="0" smtClean="0"/>
          </a:p>
          <a:p>
            <a:r>
              <a:rPr lang="en-US" b="1" dirty="0" smtClean="0"/>
              <a:t>Don’t </a:t>
            </a:r>
            <a:r>
              <a:rPr b="1" dirty="0" smtClean="0"/>
              <a:t>repeat information </a:t>
            </a:r>
            <a:r>
              <a:rPr dirty="0" smtClean="0"/>
              <a:t>that can be found in your application</a:t>
            </a:r>
            <a:r>
              <a:rPr lang="en-US" dirty="0" smtClean="0"/>
              <a:t>. Don’t </a:t>
            </a:r>
            <a:r>
              <a:rPr dirty="0" smtClean="0"/>
              <a:t>wast</a:t>
            </a:r>
            <a:r>
              <a:rPr lang="en-US" dirty="0" err="1" smtClean="0"/>
              <a:t>e</a:t>
            </a:r>
            <a:r>
              <a:rPr dirty="0" smtClean="0"/>
              <a:t> this opportunity</a:t>
            </a:r>
            <a:r>
              <a:rPr lang="en-US" dirty="0" smtClean="0"/>
              <a:t>!</a:t>
            </a:r>
          </a:p>
          <a:p>
            <a:r>
              <a:rPr dirty="0" smtClean="0"/>
              <a:t>Make sure your essay </a:t>
            </a:r>
            <a:r>
              <a:rPr lang="en-US" dirty="0" smtClean="0"/>
              <a:t>has a </a:t>
            </a:r>
            <a:r>
              <a:rPr lang="en-US" b="1" dirty="0" smtClean="0"/>
              <a:t>good story </a:t>
            </a:r>
            <a:r>
              <a:rPr lang="en-US" dirty="0" smtClean="0"/>
              <a:t>and </a:t>
            </a:r>
            <a:r>
              <a:rPr dirty="0" smtClean="0"/>
              <a:t>captures YOU.</a:t>
            </a:r>
            <a:endParaRPr lang="en-US" dirty="0" smtClean="0"/>
          </a:p>
          <a:p>
            <a:r>
              <a:rPr lang="en-US" dirty="0" smtClean="0"/>
              <a:t>Your essay must </a:t>
            </a:r>
            <a:r>
              <a:rPr lang="en-US" dirty="0" err="1" smtClean="0"/>
              <a:t>i</a:t>
            </a:r>
            <a:r>
              <a:rPr dirty="0" smtClean="0"/>
              <a:t>nclude some </a:t>
            </a:r>
            <a:r>
              <a:rPr b="1" dirty="0" smtClean="0"/>
              <a:t>self-analysis</a:t>
            </a:r>
            <a:endParaRPr lang="en-US" b="1" dirty="0" smtClean="0"/>
          </a:p>
          <a:p>
            <a:r>
              <a:rPr lang="en-US" dirty="0" smtClean="0"/>
              <a:t>P</a:t>
            </a:r>
            <a:r>
              <a:rPr dirty="0" smtClean="0"/>
              <a:t>ay attention to </a:t>
            </a:r>
            <a:r>
              <a:rPr lang="en-US" dirty="0" smtClean="0"/>
              <a:t>style, </a:t>
            </a:r>
            <a:r>
              <a:rPr dirty="0" smtClean="0"/>
              <a:t>tone, and mechanics. The essay is </a:t>
            </a:r>
            <a:r>
              <a:rPr lang="en-US" dirty="0" smtClean="0"/>
              <a:t>mainly </a:t>
            </a:r>
            <a:r>
              <a:rPr dirty="0" smtClean="0"/>
              <a:t>about you, but it is also about your </a:t>
            </a:r>
            <a:r>
              <a:rPr b="1" dirty="0" smtClean="0"/>
              <a:t>writing ability</a:t>
            </a:r>
            <a:r>
              <a:rPr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Option #1</a:t>
            </a:r>
            <a:endParaRPr lang="en-US" dirty="0"/>
          </a:p>
        </p:txBody>
      </p:sp>
      <p:sp>
        <p:nvSpPr>
          <p:cNvPr id="3" name="Content Placeholder 2"/>
          <p:cNvSpPr>
            <a:spLocks noGrp="1"/>
          </p:cNvSpPr>
          <p:nvPr>
            <p:ph idx="1"/>
          </p:nvPr>
        </p:nvSpPr>
        <p:spPr>
          <a:xfrm>
            <a:off x="914400" y="1371600"/>
            <a:ext cx="7313613" cy="4419600"/>
          </a:xfrm>
        </p:spPr>
        <p:txBody>
          <a:bodyPr>
            <a:normAutofit/>
          </a:bodyPr>
          <a:lstStyle/>
          <a:p>
            <a:r>
              <a:rPr b="1" dirty="0" smtClean="0"/>
              <a:t>Option #1: Some students have a background or story that is so </a:t>
            </a:r>
            <a:r>
              <a:rPr b="1" u="sng" dirty="0" smtClean="0"/>
              <a:t>central </a:t>
            </a:r>
            <a:r>
              <a:rPr b="1" dirty="0" smtClean="0"/>
              <a:t>to their </a:t>
            </a:r>
            <a:r>
              <a:rPr b="1" u="sng" dirty="0" smtClean="0"/>
              <a:t>identity </a:t>
            </a:r>
            <a:r>
              <a:rPr b="1" dirty="0" smtClean="0"/>
              <a:t>that they believe their application would be incomplete without it. If this sounds like you, then please share your story.</a:t>
            </a:r>
            <a:endParaRPr lang="en-US" b="1" dirty="0" smtClean="0"/>
          </a:p>
          <a:p>
            <a:r>
              <a:rPr dirty="0" smtClean="0"/>
              <a:t>What is it that makes you you?</a:t>
            </a:r>
            <a:endParaRPr lang="en-US" dirty="0" smtClean="0"/>
          </a:p>
          <a:p>
            <a:r>
              <a:rPr lang="en-US" dirty="0" smtClean="0"/>
              <a:t>L</a:t>
            </a:r>
            <a:r>
              <a:rPr dirty="0" smtClean="0"/>
              <a:t>ook</a:t>
            </a:r>
            <a:r>
              <a:rPr lang="en-US" dirty="0" smtClean="0"/>
              <a:t> inward</a:t>
            </a:r>
            <a:r>
              <a:rPr dirty="0" smtClean="0"/>
              <a:t> and explain </a:t>
            </a:r>
            <a:r>
              <a:rPr i="1" dirty="0" smtClean="0"/>
              <a:t>how</a:t>
            </a:r>
            <a:r>
              <a:rPr dirty="0" smtClean="0"/>
              <a:t> and </a:t>
            </a:r>
            <a:r>
              <a:rPr i="1" dirty="0" smtClean="0"/>
              <a:t>why</a:t>
            </a:r>
            <a:r>
              <a:rPr dirty="0" smtClean="0"/>
              <a:t> your identity was influenced by your background or story.</a:t>
            </a:r>
            <a:endParaRPr lang="en-US" dirty="0" smtClean="0"/>
          </a:p>
          <a:p>
            <a:r>
              <a:rPr dirty="0" smtClean="0"/>
              <a:t>The story you tell needs to be </a:t>
            </a:r>
            <a:r>
              <a:rPr b="1" u="sng" dirty="0" smtClean="0"/>
              <a:t>central to your identity</a:t>
            </a:r>
            <a:r>
              <a:rPr dirty="0" smtClean="0"/>
              <a:t>, and it needs to make your application more complete</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Essay #1</a:t>
            </a:r>
            <a:endParaRPr lang="en-US" dirty="0"/>
          </a:p>
        </p:txBody>
      </p:sp>
      <p:sp>
        <p:nvSpPr>
          <p:cNvPr id="3" name="Content Placeholder 2"/>
          <p:cNvSpPr>
            <a:spLocks noGrp="1"/>
          </p:cNvSpPr>
          <p:nvPr>
            <p:ph idx="1"/>
          </p:nvPr>
        </p:nvSpPr>
        <p:spPr>
          <a:xfrm>
            <a:off x="914400" y="1371600"/>
            <a:ext cx="7313613" cy="4953000"/>
          </a:xfrm>
        </p:spPr>
        <p:txBody>
          <a:bodyPr>
            <a:normAutofit fontScale="92500" lnSpcReduction="10000"/>
          </a:bodyPr>
          <a:lstStyle/>
          <a:p>
            <a:r>
              <a:rPr lang="en-US" dirty="0" smtClean="0"/>
              <a:t>M</a:t>
            </a:r>
            <a:r>
              <a:rPr dirty="0" smtClean="0"/>
              <a:t>ake sure your story involves a </a:t>
            </a:r>
            <a:r>
              <a:rPr b="1" dirty="0" smtClean="0"/>
              <a:t>problem</a:t>
            </a:r>
            <a:r>
              <a:rPr dirty="0" smtClean="0"/>
              <a:t>.</a:t>
            </a:r>
            <a:r>
              <a:rPr lang="en-US" dirty="0" smtClean="0"/>
              <a:t> Normal or </a:t>
            </a:r>
            <a:r>
              <a:rPr lang="en-US" u="sng" dirty="0" smtClean="0"/>
              <a:t>everyday topics</a:t>
            </a:r>
            <a:r>
              <a:rPr lang="en-US" dirty="0" smtClean="0"/>
              <a:t> or stories work best.</a:t>
            </a:r>
          </a:p>
          <a:p>
            <a:pPr>
              <a:buNone/>
            </a:pPr>
            <a:r>
              <a:rPr lang="en-US" b="1" u="sng" dirty="0" smtClean="0"/>
              <a:t>Structure:</a:t>
            </a:r>
          </a:p>
          <a:p>
            <a:r>
              <a:rPr lang="en-US" b="1" dirty="0" smtClean="0"/>
              <a:t>Introduction</a:t>
            </a:r>
            <a:r>
              <a:rPr lang="en-US" dirty="0" smtClean="0"/>
              <a:t>: </a:t>
            </a:r>
            <a:r>
              <a:rPr dirty="0" smtClean="0"/>
              <a:t>Start at the peak of the action</a:t>
            </a:r>
            <a:r>
              <a:rPr lang="en-US" dirty="0" smtClean="0"/>
              <a:t> of your story.</a:t>
            </a:r>
          </a:p>
          <a:p>
            <a:r>
              <a:rPr lang="en-US" b="1" dirty="0" smtClean="0"/>
              <a:t>Body</a:t>
            </a:r>
            <a:r>
              <a:rPr lang="en-US" dirty="0" smtClean="0"/>
              <a:t>: D</a:t>
            </a:r>
            <a:r>
              <a:rPr dirty="0" smtClean="0"/>
              <a:t>escrib</a:t>
            </a:r>
            <a:r>
              <a:rPr lang="en-US" dirty="0" err="1" smtClean="0"/>
              <a:t>e</a:t>
            </a:r>
            <a:r>
              <a:rPr lang="en-US" dirty="0" smtClean="0"/>
              <a:t> </a:t>
            </a:r>
            <a:r>
              <a:rPr dirty="0" smtClean="0"/>
              <a:t>what you saw, smelled, heard and felt. Include</a:t>
            </a:r>
            <a:r>
              <a:rPr lang="en-US" dirty="0" smtClean="0"/>
              <a:t> </a:t>
            </a:r>
            <a:r>
              <a:rPr dirty="0" smtClean="0"/>
              <a:t>dialogue, if it works.</a:t>
            </a:r>
            <a:r>
              <a:rPr lang="en-US" dirty="0" smtClean="0"/>
              <a:t> Give</a:t>
            </a:r>
            <a:r>
              <a:rPr dirty="0" smtClean="0"/>
              <a:t> a little background explaining what led up to that moment or event or problem, and then go on to describe </a:t>
            </a:r>
            <a:r>
              <a:rPr b="1" dirty="0" smtClean="0"/>
              <a:t>how you handled it</a:t>
            </a:r>
            <a:r>
              <a:rPr dirty="0" smtClean="0"/>
              <a:t>, and </a:t>
            </a:r>
            <a:r>
              <a:rPr b="1" dirty="0" smtClean="0"/>
              <a:t>what you learned from it</a:t>
            </a:r>
            <a:r>
              <a:rPr dirty="0" smtClean="0"/>
              <a:t>.</a:t>
            </a:r>
            <a:endParaRPr lang="en-US" dirty="0" smtClean="0"/>
          </a:p>
          <a:p>
            <a:r>
              <a:rPr lang="en-US" b="1" dirty="0" smtClean="0"/>
              <a:t>Conclusion</a:t>
            </a:r>
            <a:r>
              <a:rPr lang="en-US" dirty="0" smtClean="0"/>
              <a:t>- Tell </a:t>
            </a:r>
            <a:r>
              <a:rPr dirty="0" smtClean="0"/>
              <a:t>how you plan to use </a:t>
            </a:r>
            <a:r>
              <a:rPr lang="en-US" dirty="0" smtClean="0"/>
              <a:t>what you learned </a:t>
            </a:r>
            <a:r>
              <a:rPr dirty="0" smtClean="0"/>
              <a:t>in your future goals and dreams, especially if it relates to your educational goals.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Option #2</a:t>
            </a:r>
            <a:endParaRPr lang="en-US" dirty="0"/>
          </a:p>
        </p:txBody>
      </p:sp>
      <p:sp>
        <p:nvSpPr>
          <p:cNvPr id="3" name="Content Placeholder 2"/>
          <p:cNvSpPr>
            <a:spLocks noGrp="1"/>
          </p:cNvSpPr>
          <p:nvPr>
            <p:ph idx="1"/>
          </p:nvPr>
        </p:nvSpPr>
        <p:spPr>
          <a:xfrm>
            <a:off x="914400" y="1371600"/>
            <a:ext cx="7313613" cy="4419600"/>
          </a:xfrm>
        </p:spPr>
        <p:txBody>
          <a:bodyPr/>
          <a:lstStyle/>
          <a:p>
            <a:r>
              <a:rPr b="1" dirty="0" smtClean="0"/>
              <a:t>Recount an incident or time when you experienced failure. How did it affect you, and what lessons did you learn?</a:t>
            </a:r>
            <a:endParaRPr lang="en-US" b="1" dirty="0" smtClean="0"/>
          </a:p>
          <a:p>
            <a:r>
              <a:rPr lang="en-US" dirty="0" smtClean="0"/>
              <a:t>It is important to </a:t>
            </a:r>
            <a:r>
              <a:rPr dirty="0" smtClean="0"/>
              <a:t>show your </a:t>
            </a:r>
            <a:r>
              <a:rPr b="1" dirty="0" smtClean="0"/>
              <a:t>ability to learn </a:t>
            </a:r>
            <a:r>
              <a:rPr dirty="0" smtClean="0"/>
              <a:t>from your failures and mistakes</a:t>
            </a:r>
            <a:endParaRPr lang="en-US" dirty="0" smtClean="0"/>
          </a:p>
          <a:p>
            <a:r>
              <a:rPr lang="en-US" dirty="0" smtClean="0"/>
              <a:t>W</a:t>
            </a:r>
            <a:r>
              <a:rPr dirty="0" smtClean="0"/>
              <a:t>hat was your response to failure, and how did you </a:t>
            </a:r>
            <a:r>
              <a:rPr b="1" dirty="0" smtClean="0"/>
              <a:t>learn and grow </a:t>
            </a:r>
            <a:r>
              <a:rPr dirty="0" smtClean="0"/>
              <a:t>from the experience?</a:t>
            </a:r>
            <a:endParaRPr lang="en-US" dirty="0" smtClean="0"/>
          </a:p>
          <a:p>
            <a:r>
              <a:rPr dirty="0" smtClean="0"/>
              <a:t>Introspection and honesty is key</a:t>
            </a:r>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5" Type="http://schemas.openxmlformats.org/officeDocument/2006/relationships/image" Target="../media/image5.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1931</TotalTime>
  <Words>2230</Words>
  <Application>Microsoft Macintosh PowerPoint</Application>
  <PresentationFormat>On-screen Show (4:3)</PresentationFormat>
  <Paragraphs>131</Paragraphs>
  <Slides>26</Slides>
  <Notes>0</Notes>
  <HiddenSlides>0</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Inkwell</vt:lpstr>
      <vt:lpstr>Academic Writing:     The Common College Essay</vt:lpstr>
      <vt:lpstr>About me:</vt:lpstr>
      <vt:lpstr>What do we know about essay writing?  Who has started their college essay?  Why did you pick your option?</vt:lpstr>
      <vt:lpstr>Types of Essays:</vt:lpstr>
      <vt:lpstr>Essay Format-Narrative </vt:lpstr>
      <vt:lpstr>General Tips:</vt:lpstr>
      <vt:lpstr>Essay Option #1</vt:lpstr>
      <vt:lpstr>Tips: Essay #1</vt:lpstr>
      <vt:lpstr>Essay Option #2</vt:lpstr>
      <vt:lpstr>Tips: Essay #2</vt:lpstr>
      <vt:lpstr>Example Essay #2 Introduction</vt:lpstr>
      <vt:lpstr>Anecdote</vt:lpstr>
      <vt:lpstr>How the author felt/response</vt:lpstr>
      <vt:lpstr>What the author learned</vt:lpstr>
      <vt:lpstr>Essay Option #3</vt:lpstr>
      <vt:lpstr>Tips: Essay #3</vt:lpstr>
      <vt:lpstr>Essay Option #4</vt:lpstr>
      <vt:lpstr>Tips: Essay #4</vt:lpstr>
      <vt:lpstr>Narrative= using senses</vt:lpstr>
      <vt:lpstr>Essay Option #5</vt:lpstr>
      <vt:lpstr>Tips: Essay #5</vt:lpstr>
      <vt:lpstr>To Summarize!</vt:lpstr>
      <vt:lpstr>Which essay will you write?</vt:lpstr>
      <vt:lpstr>An anecdote is an example of a point you want to make that uses a little story or animated description. </vt:lpstr>
      <vt:lpstr>Words to NEVER use!</vt:lpstr>
      <vt:lpstr>See you on Thursday!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Writing:     The College Essay</dc:title>
  <dc:creator>kim kern</dc:creator>
  <cp:lastModifiedBy>kim kern</cp:lastModifiedBy>
  <cp:revision>45</cp:revision>
  <dcterms:created xsi:type="dcterms:W3CDTF">2013-12-12T15:17:50Z</dcterms:created>
  <dcterms:modified xsi:type="dcterms:W3CDTF">2013-12-12T15:18:06Z</dcterms:modified>
</cp:coreProperties>
</file>