
<file path=[Content_Types].xml><?xml version="1.0" encoding="utf-8"?>
<Types xmlns="http://schemas.openxmlformats.org/package/2006/content-types">
  <Override PartName="/ppt/slideLayouts/slideLayout8.xml" ContentType="application/vnd.openxmlformats-officedocument.presentationml.slideLayout+xml"/>
  <Override PartName="/ppt/slides/slide22.xml" ContentType="application/vnd.openxmlformats-officedocument.presentationml.slide+xml"/>
  <Override PartName="/ppt/slides/slide28.xml" ContentType="application/vnd.openxmlformats-officedocument.presentationml.slide+xml"/>
  <Override PartName="/ppt/slides/slide2.xml" ContentType="application/vnd.openxmlformats-officedocument.presentationml.slide+xml"/>
  <Override PartName="/docProps/app.xml" ContentType="application/vnd.openxmlformats-officedocument.extended-properties+xml"/>
  <Override PartName="/ppt/slides/slide30.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slides/slide25.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18.xml" ContentType="application/vnd.openxmlformats-officedocument.presentationml.slideLayout+xml"/>
  <Override PartName="/ppt/slides/slide3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14.xml" ContentType="application/vnd.openxmlformats-officedocument.presentationml.slideLayout+xml"/>
  <Override PartName="/ppt/slides/slide10.xml" ContentType="application/vnd.openxmlformats-officedocument.presentationml.slide+xml"/>
  <Override PartName="/ppt/slideLayouts/slideLayout7.xml" ContentType="application/vnd.openxmlformats-officedocument.presentationml.slideLayout+xml"/>
  <Override PartName="/ppt/slides/slide33.xml" ContentType="application/vnd.openxmlformats-officedocument.presentationml.slide+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Layouts/slideLayout16.xml" ContentType="application/vnd.openxmlformats-officedocument.presentationml.slideLayout+xml"/>
  <Override PartName="/ppt/slideLayouts/slideLayout13.xml" ContentType="application/vnd.openxmlformats-officedocument.presentationml.slideLayout+xml"/>
  <Override PartName="/ppt/slides/slide8.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slideLayouts/slideLayout15.xml" ContentType="application/vnd.openxmlformats-officedocument.presentationml.slideLayout+xml"/>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Layouts/slideLayout19.xml" ContentType="application/vnd.openxmlformats-officedocument.presentationml.slideLayout+xml"/>
  <Override PartName="/ppt/slides/slide32.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Layouts/slideLayout12.xml" ContentType="application/vnd.openxmlformats-officedocument.presentationml.slideLayout+xml"/>
  <Override PartName="/ppt/slides/slide19.xml" ContentType="application/vnd.openxmlformats-officedocument.presentationml.slide+xml"/>
  <Override PartName="/ppt/slides/slide12.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256" r:id="rId2"/>
    <p:sldId id="282" r:id="rId3"/>
    <p:sldId id="288" r:id="rId4"/>
    <p:sldId id="273" r:id="rId5"/>
    <p:sldId id="291" r:id="rId6"/>
    <p:sldId id="281" r:id="rId7"/>
    <p:sldId id="257" r:id="rId8"/>
    <p:sldId id="259" r:id="rId9"/>
    <p:sldId id="258" r:id="rId10"/>
    <p:sldId id="265" r:id="rId11"/>
    <p:sldId id="260" r:id="rId12"/>
    <p:sldId id="266" r:id="rId13"/>
    <p:sldId id="271" r:id="rId14"/>
    <p:sldId id="275" r:id="rId15"/>
    <p:sldId id="276" r:id="rId16"/>
    <p:sldId id="277" r:id="rId17"/>
    <p:sldId id="261" r:id="rId18"/>
    <p:sldId id="267" r:id="rId19"/>
    <p:sldId id="262" r:id="rId20"/>
    <p:sldId id="268" r:id="rId21"/>
    <p:sldId id="269" r:id="rId22"/>
    <p:sldId id="263" r:id="rId23"/>
    <p:sldId id="264" r:id="rId24"/>
    <p:sldId id="278" r:id="rId25"/>
    <p:sldId id="284" r:id="rId26"/>
    <p:sldId id="287" r:id="rId27"/>
    <p:sldId id="286" r:id="rId28"/>
    <p:sldId id="285" r:id="rId29"/>
    <p:sldId id="292" r:id="rId30"/>
    <p:sldId id="293" r:id="rId31"/>
    <p:sldId id="294" r:id="rId32"/>
    <p:sldId id="295" r:id="rId33"/>
    <p:sldId id="296" r:id="rId34"/>
    <p:sldId id="297"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598" autoAdjust="0"/>
    <p:restoredTop sz="94687" autoAdjust="0"/>
  </p:normalViewPr>
  <p:slideViewPr>
    <p:cSldViewPr snapToObjects="1">
      <p:cViewPr varScale="1">
        <p:scale>
          <a:sx n="103" d="100"/>
          <a:sy n="103" d="100"/>
        </p:scale>
        <p:origin x="-496" y="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5" Type="http://schemas.openxmlformats.org/officeDocument/2006/relationships/slide" Target="slides/slide34.xml"/><Relationship Id="rId31" Type="http://schemas.openxmlformats.org/officeDocument/2006/relationships/slide" Target="slides/slide30.xml"/><Relationship Id="rId34" Type="http://schemas.openxmlformats.org/officeDocument/2006/relationships/slide" Target="slides/slide33.xml"/><Relationship Id="rId39" Type="http://schemas.openxmlformats.org/officeDocument/2006/relationships/theme" Target="theme/theme1.xml"/><Relationship Id="rId40" Type="http://schemas.openxmlformats.org/officeDocument/2006/relationships/tableStyles" Target="tableStyles.xml"/><Relationship Id="rId7" Type="http://schemas.openxmlformats.org/officeDocument/2006/relationships/slide" Target="slides/slide6.xml"/><Relationship Id="rId36" Type="http://schemas.openxmlformats.org/officeDocument/2006/relationships/printerSettings" Target="printerSettings/printerSettings1.bin"/><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slide" Target="slides/slide31.xml"/><Relationship Id="rId37"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slide" Target="slides/slide32.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38" Type="http://schemas.openxmlformats.org/officeDocument/2006/relationships/viewProps" Target="viewProps.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704088"/>
          </a:xfrm>
        </p:spPr>
        <p:txBody>
          <a:bodyPr vert="horz" lIns="91440" tIns="0" rIns="45720" bIns="0" rtlCol="0">
            <a:normAutofit/>
          </a:bodyPr>
          <a:lstStyle>
            <a:lvl1pPr marL="0" indent="0" algn="l" defTabSz="914400" rtl="0" eaLnBrk="1" latinLnBrk="0" hangingPunct="1">
              <a:lnSpc>
                <a:spcPts val="2600"/>
              </a:lnSpc>
              <a:spcBef>
                <a:spcPts val="200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8A8C23B5-80D5-284E-82DF-CF3789E80859}" type="datetimeFigureOut">
              <a:rPr lang="en-US" smtClean="0"/>
              <a:pPr/>
              <a:t>12/12/13</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D35E23C9-D1E7-A140-9A81-7886DAD7FC1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8A8C23B5-80D5-284E-82DF-CF3789E80859}" type="datetimeFigureOut">
              <a:rPr lang="en-US" smtClean="0"/>
              <a:pPr/>
              <a:t>12/12/13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5E23C9-D1E7-A140-9A81-7886DAD7FC11}" type="slidenum">
              <a:rPr lang="en-US" smtClean="0"/>
              <a:pPr/>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A8C23B5-80D5-284E-82DF-CF3789E80859}" type="datetimeFigureOut">
              <a:rPr lang="en-US" smtClean="0"/>
              <a:pPr/>
              <a:t>12/12/13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5E23C9-D1E7-A140-9A81-7886DAD7FC11}" type="slidenum">
              <a:rPr lang="en-US" smtClean="0"/>
              <a:pPr/>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A8C23B5-80D5-284E-82DF-CF3789E80859}" type="datetimeFigureOut">
              <a:rPr lang="en-US" smtClean="0"/>
              <a:pPr/>
              <a:t>12/12/13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5E23C9-D1E7-A140-9A81-7886DAD7FC11}"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8C23B5-80D5-284E-82DF-CF3789E80859}" type="datetimeFigureOut">
              <a:rPr lang="en-US" smtClean="0"/>
              <a:pPr/>
              <a:t>12/12/13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5E23C9-D1E7-A140-9A81-7886DAD7FC11}"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14398" y="2866030"/>
            <a:ext cx="3563938"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8C23B5-80D5-284E-82DF-CF3789E80859}" type="datetimeFigureOut">
              <a:rPr lang="en-US" smtClean="0"/>
              <a:pPr/>
              <a:t>12/12/13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5E23C9-D1E7-A140-9A81-7886DAD7FC11}"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8C23B5-80D5-284E-82DF-CF3789E80859}" type="datetimeFigureOut">
              <a:rPr lang="en-US" smtClean="0"/>
              <a:pPr/>
              <a:t>12/12/13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5E23C9-D1E7-A140-9A81-7886DAD7FC11}" type="slidenum">
              <a:rPr lang="en-US" smtClean="0"/>
              <a:pPr/>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Click icon to add picture</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Click icon to add picture</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Click icon to add picture</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8C23B5-80D5-284E-82DF-CF3789E80859}" type="datetimeFigureOut">
              <a:rPr lang="en-US" smtClean="0"/>
              <a:pPr/>
              <a:t>12/12/13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5E23C9-D1E7-A140-9A81-7886DAD7FC11}"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8C23B5-80D5-284E-82DF-CF3789E80859}" type="datetimeFigureOut">
              <a:rPr lang="en-US" smtClean="0"/>
              <a:pPr/>
              <a:t>12/12/13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5E23C9-D1E7-A140-9A81-7886DAD7FC11}" type="slidenum">
              <a:rPr lang="en-US" smtClean="0"/>
              <a:pPr/>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Click icon to add picture</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Click icon to add picture</a:t>
            </a:r>
            <a:endParaRPr/>
          </a:p>
        </p:txBody>
      </p:sp>
      <p:sp>
        <p:nvSpPr>
          <p:cNvPr id="4" name="Text Placeholder 3"/>
          <p:cNvSpPr>
            <a:spLocks noGrp="1"/>
          </p:cNvSpPr>
          <p:nvPr>
            <p:ph type="body" sz="half" idx="2"/>
          </p:nvPr>
        </p:nvSpPr>
        <p:spPr>
          <a:xfrm>
            <a:off x="914400" y="4926106"/>
            <a:ext cx="7315200" cy="990600"/>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8C23B5-80D5-284E-82DF-CF3789E80859}" type="datetimeFigureOut">
              <a:rPr lang="en-US" smtClean="0"/>
              <a:pPr/>
              <a:t>12/12/13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5E23C9-D1E7-A140-9A81-7886DAD7FC11}"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A8C23B5-80D5-284E-82DF-CF3789E80859}" type="datetimeFigureOut">
              <a:rPr lang="en-US" smtClean="0"/>
              <a:pPr/>
              <a:t>12/12/13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5E23C9-D1E7-A140-9A81-7886DAD7FC1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A8C23B5-80D5-284E-82DF-CF3789E80859}" type="datetimeFigureOut">
              <a:rPr lang="en-US" smtClean="0"/>
              <a:pPr/>
              <a:t>12/12/13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5E23C9-D1E7-A140-9A81-7886DAD7FC11}"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A8C23B5-80D5-284E-82DF-CF3789E80859}" type="datetimeFigureOut">
              <a:rPr lang="en-US" smtClean="0"/>
              <a:pPr/>
              <a:t>12/12/13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5E23C9-D1E7-A140-9A81-7886DAD7FC1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a:p>
        </p:txBody>
      </p:sp>
      <p:sp>
        <p:nvSpPr>
          <p:cNvPr id="3" name="Subtitle 2"/>
          <p:cNvSpPr>
            <a:spLocks noGrp="1"/>
          </p:cNvSpPr>
          <p:nvPr>
            <p:ph type="subTitle" idx="1"/>
          </p:nvPr>
        </p:nvSpPr>
        <p:spPr>
          <a:xfrm>
            <a:off x="3960813" y="5056909"/>
            <a:ext cx="4724400" cy="706586"/>
          </a:xfrm>
        </p:spPr>
        <p:txBody>
          <a:bodyPr lIns="91440" tIns="0" rIns="45720" bIns="0">
            <a:normAutofit/>
          </a:bodyPr>
          <a:lstStyle>
            <a:lvl1pPr marL="0" indent="0" algn="l">
              <a:lnSpc>
                <a:spcPts val="2600"/>
              </a:lnSpc>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8A8C23B5-80D5-284E-82DF-CF3789E80859}" type="datetimeFigureOut">
              <a:rPr lang="en-US" smtClean="0"/>
              <a:pPr/>
              <a:t>12/12/13</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D35E23C9-D1E7-A140-9A81-7886DAD7FC1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8A8C23B5-80D5-284E-82DF-CF3789E80859}" type="datetimeFigureOut">
              <a:rPr lang="en-US" smtClean="0"/>
              <a:pPr/>
              <a:t>12/12/13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5E23C9-D1E7-A140-9A81-7886DAD7FC1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8C23B5-80D5-284E-82DF-CF3789E80859}" type="datetimeFigureOut">
              <a:rPr lang="en-US" smtClean="0"/>
              <a:pPr/>
              <a:t>12/12/13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5E23C9-D1E7-A140-9A81-7886DAD7FC1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Click icon to add picture</a:t>
            </a:r>
            <a:endParaRPr/>
          </a:p>
        </p:txBody>
      </p:sp>
      <p:sp>
        <p:nvSpPr>
          <p:cNvPr id="4" name="Text Placeholder 3"/>
          <p:cNvSpPr>
            <a:spLocks noGrp="1"/>
          </p:cNvSpPr>
          <p:nvPr>
            <p:ph type="body" sz="half" idx="2"/>
          </p:nvPr>
        </p:nvSpPr>
        <p:spPr>
          <a:xfrm>
            <a:off x="3158117" y="5230906"/>
            <a:ext cx="5532958" cy="865093"/>
          </a:xfrm>
        </p:spPr>
        <p:txBody>
          <a:bodyPr/>
          <a:lstStyle>
            <a:lvl1pPr marL="0" indent="0">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8C23B5-80D5-284E-82DF-CF3789E80859}" type="datetimeFigureOut">
              <a:rPr lang="en-US" smtClean="0"/>
              <a:pPr/>
              <a:t>12/12/13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5E23C9-D1E7-A140-9A81-7886DAD7FC1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A8C23B5-80D5-284E-82DF-CF3789E80859}" type="datetimeFigureOut">
              <a:rPr lang="en-US" smtClean="0"/>
              <a:pPr/>
              <a:t>12/12/13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5E23C9-D1E7-A140-9A81-7886DAD7FC1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8A8C23B5-80D5-284E-82DF-CF3789E80859}" type="datetimeFigureOut">
              <a:rPr lang="en-US" smtClean="0"/>
              <a:pPr/>
              <a:t>12/12/13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5E23C9-D1E7-A140-9A81-7886DAD7FC11}" type="slidenum">
              <a:rPr lang="en-US" smtClean="0"/>
              <a:pPr/>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A8C23B5-80D5-284E-82DF-CF3789E80859}" type="datetimeFigureOut">
              <a:rPr lang="en-US" smtClean="0"/>
              <a:pPr/>
              <a:t>12/12/13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5E23C9-D1E7-A140-9A81-7886DAD7FC11}" type="slidenum">
              <a:rPr lang="en-US" smtClean="0"/>
              <a:pPr/>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20" Type="http://schemas.openxmlformats.org/officeDocument/2006/relationships/slideLayout" Target="../slideLayouts/slideLayout20.xml"/><Relationship Id="rId4" Type="http://schemas.openxmlformats.org/officeDocument/2006/relationships/slideLayout" Target="../slideLayouts/slideLayout4.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24" Type="http://schemas.openxmlformats.org/officeDocument/2006/relationships/image" Target="../media/image8.png"/><Relationship Id="rId6" Type="http://schemas.openxmlformats.org/officeDocument/2006/relationships/slideLayout" Target="../slideLayouts/slideLayout6.xml"/><Relationship Id="rId16" Type="http://schemas.openxmlformats.org/officeDocument/2006/relationships/slideLayout" Target="../slideLayouts/slideLayout1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19" Type="http://schemas.openxmlformats.org/officeDocument/2006/relationships/slideLayout" Target="../slideLayouts/slideLayout19.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8A8C23B5-80D5-284E-82DF-CF3789E80859}" type="datetimeFigureOut">
              <a:rPr lang="en-US" smtClean="0"/>
              <a:pPr/>
              <a:t>12/12/13</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D35E23C9-D1E7-A140-9A81-7886DAD7FC1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 r:id="rId12"/>
    <p:sldLayoutId r:id="rId13"/>
    <p:sldLayoutId r:id="rId14"/>
    <p:sldLayoutId r:id="rId15"/>
    <p:sldLayoutId r:id="rId16"/>
    <p:sldLayoutId r:id="rId17"/>
    <p:sldLayoutId r:id="rId18"/>
    <p:sldLayoutId r:id="rId19"/>
    <p:sldLayoutId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ern.kimberly@ihcihn.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4" Type="http://schemas.openxmlformats.org/officeDocument/2006/relationships/hyperlink" Target="http://grammar.about.com/od/mo/g/organizaterm.htm" TargetMode="External"/><Relationship Id="rId1" Type="http://schemas.openxmlformats.org/officeDocument/2006/relationships/slideLayout" Target="../slideLayouts/slideLayout2.xml"/><Relationship Id="rId2" Type="http://schemas.openxmlformats.org/officeDocument/2006/relationships/hyperlink" Target="http://grammar.about.com/od/il/g/introductionterm.htm" TargetMode="External"/><Relationship Id="rId3" Type="http://schemas.openxmlformats.org/officeDocument/2006/relationships/hyperlink" Target="http://grammar.about.com/od/ab/g/audiencterm.htm" TargetMode="External"/></Relationships>
</file>

<file path=ppt/slides/_rels/slide28.xml.rels><?xml version="1.0" encoding="UTF-8" standalone="yes"?>
<Relationships xmlns="http://schemas.openxmlformats.org/package/2006/relationships"><Relationship Id="rId6" Type="http://schemas.openxmlformats.org/officeDocument/2006/relationships/hyperlink" Target="http://grammar.about.com/od/c/g/conclusterm.htm" TargetMode="External"/><Relationship Id="rId4" Type="http://schemas.openxmlformats.org/officeDocument/2006/relationships/hyperlink" Target="http://grammar.about.com/od/e/g/emphasisterm.htm" TargetMode="External"/><Relationship Id="rId1" Type="http://schemas.openxmlformats.org/officeDocument/2006/relationships/slideLayout" Target="../slideLayouts/slideLayout2.xml"/><Relationship Id="rId2" Type="http://schemas.openxmlformats.org/officeDocument/2006/relationships/hyperlink" Target="http://grammar.about.com/od/d/g/Detail-term.htm" TargetMode="External"/><Relationship Id="rId3" Type="http://schemas.openxmlformats.org/officeDocument/2006/relationships/hyperlink" Target="http://grammar.about.com/od/tz/g/transitionterm.htm" TargetMode="External"/><Relationship Id="rId5" Type="http://schemas.openxmlformats.org/officeDocument/2006/relationships/hyperlink" Target="http://grammar.about.com/od/rs/g/toneterm.htm"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4" Type="http://schemas.openxmlformats.org/officeDocument/2006/relationships/hyperlink" Target="http://grammar.about.com/od/mo/g/modterm.htm" TargetMode="External"/><Relationship Id="rId5" Type="http://schemas.openxmlformats.org/officeDocument/2006/relationships/hyperlink" Target="http://grammar.about.com/od/words/a/UsageGlossary.htm" TargetMode="External"/><Relationship Id="rId7" Type="http://schemas.openxmlformats.org/officeDocument/2006/relationships/hyperlink" Target="http://grammar.about.com/od/punctuationandmechanics/a/punctrules.htm" TargetMode="External"/><Relationship Id="rId1" Type="http://schemas.openxmlformats.org/officeDocument/2006/relationships/slideLayout" Target="../slideLayouts/slideLayout2.xml"/><Relationship Id="rId2" Type="http://schemas.openxmlformats.org/officeDocument/2006/relationships/hyperlink" Target="http://grammar.about.com/od/correctingerrors/a/pronounforms.htm" TargetMode="External"/><Relationship Id="rId3" Type="http://schemas.openxmlformats.org/officeDocument/2006/relationships/hyperlink" Target="http://grammar.about.com/od/mo/g/nounterm.htm" TargetMode="External"/><Relationship Id="rId6" Type="http://schemas.openxmlformats.org/officeDocument/2006/relationships/hyperlink" Target="http://grammar.about.com/od/rs/g/spellingterm.htm"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mailto:Kimberly.kern@ihcihn.com" TargetMode="External"/><Relationship Id="rId3" Type="http://schemas.openxmlformats.org/officeDocument/2006/relationships/hyperlink" Target="mailto:Kern.kimika@gmail.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3200399"/>
          </a:xfrm>
        </p:spPr>
        <p:txBody>
          <a:bodyPr anchor="t"/>
          <a:lstStyle/>
          <a:p>
            <a:pPr algn="ctr"/>
            <a:r>
              <a:rPr lang="en-US" sz="5400" dirty="0" smtClean="0"/>
              <a:t>Academic Writing: </a:t>
            </a:r>
            <a:br>
              <a:rPr lang="en-US" sz="5400" dirty="0" smtClean="0"/>
            </a:br>
            <a:r>
              <a:rPr lang="en-US" sz="5400" dirty="0" smtClean="0"/>
              <a:t/>
            </a:r>
            <a:br>
              <a:rPr lang="en-US" sz="5400" dirty="0" smtClean="0"/>
            </a:br>
            <a:r>
              <a:rPr lang="en-US" sz="5400" dirty="0" smtClean="0"/>
              <a:t>		The Common College Essay</a:t>
            </a:r>
            <a:endParaRPr lang="en-US" sz="5400" dirty="0"/>
          </a:p>
        </p:txBody>
      </p:sp>
      <p:sp>
        <p:nvSpPr>
          <p:cNvPr id="3" name="Subtitle 2"/>
          <p:cNvSpPr>
            <a:spLocks noGrp="1"/>
          </p:cNvSpPr>
          <p:nvPr>
            <p:ph type="subTitle" idx="1"/>
          </p:nvPr>
        </p:nvSpPr>
        <p:spPr>
          <a:xfrm>
            <a:off x="2209800" y="4114800"/>
            <a:ext cx="6477000" cy="2438400"/>
          </a:xfrm>
        </p:spPr>
        <p:txBody>
          <a:bodyPr>
            <a:normAutofit/>
          </a:bodyPr>
          <a:lstStyle/>
          <a:p>
            <a:pPr algn="ctr"/>
            <a:r>
              <a:rPr lang="en-US" sz="3600" dirty="0" smtClean="0"/>
              <a:t>Kimberly Kern</a:t>
            </a:r>
          </a:p>
          <a:p>
            <a:pPr algn="ctr"/>
            <a:r>
              <a:rPr lang="en-US" sz="3600" dirty="0" smtClean="0"/>
              <a:t>English Language Fellow, IHCI</a:t>
            </a:r>
            <a:endParaRPr lang="en-US" sz="3600" dirty="0" smtClean="0"/>
          </a:p>
          <a:p>
            <a:pPr algn="ctr"/>
            <a:r>
              <a:rPr lang="en-US" sz="3600" smtClean="0">
                <a:hlinkClick r:id="rId2"/>
              </a:rPr>
              <a:t>Kimberly.kern@</a:t>
            </a:r>
            <a:r>
              <a:rPr lang="en-US" sz="3600" dirty="0" smtClean="0">
                <a:hlinkClick r:id="rId2"/>
              </a:rPr>
              <a:t>ihcihn</a:t>
            </a:r>
            <a:r>
              <a:rPr lang="en-US" sz="3600" smtClean="0">
                <a:hlinkClick r:id="rId2"/>
              </a:rPr>
              <a:t>.</a:t>
            </a:r>
            <a:r>
              <a:rPr lang="en-US" sz="3600" smtClean="0">
                <a:hlinkClick r:id="rId2"/>
              </a:rPr>
              <a:t>com</a:t>
            </a:r>
            <a:endParaRPr lang="en-US" sz="3600" smtClean="0"/>
          </a:p>
          <a:p>
            <a:pPr algn="ctr"/>
            <a:endParaRPr lang="en-US" sz="3600" smtClean="0"/>
          </a:p>
          <a:p>
            <a:pPr algn="ctr"/>
            <a:r>
              <a:rPr lang="en-US" sz="1800" dirty="0" smtClean="0"/>
              <a:t>Information from: Allen Grove- </a:t>
            </a:r>
            <a:r>
              <a:rPr lang="en-US" sz="1800" dirty="0" err="1" smtClean="0"/>
              <a:t>collegeapps.about.com</a:t>
            </a:r>
            <a:r>
              <a:rPr lang="en-US" sz="1800" dirty="0" smtClean="0"/>
              <a:t>, </a:t>
            </a:r>
            <a:r>
              <a:rPr lang="en-US" sz="1800" dirty="0" err="1" smtClean="0"/>
              <a:t>essayhell.com</a:t>
            </a:r>
            <a:endParaRPr lang="en-US" sz="1800"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 Specific!</a:t>
            </a:r>
            <a:endParaRPr lang="en-US" b="1" dirty="0"/>
          </a:p>
        </p:txBody>
      </p:sp>
      <p:sp>
        <p:nvSpPr>
          <p:cNvPr id="3" name="Content Placeholder 2"/>
          <p:cNvSpPr>
            <a:spLocks noGrp="1"/>
          </p:cNvSpPr>
          <p:nvPr>
            <p:ph idx="1"/>
          </p:nvPr>
        </p:nvSpPr>
        <p:spPr>
          <a:xfrm>
            <a:off x="914400" y="1371600"/>
            <a:ext cx="7313613" cy="4953000"/>
          </a:xfrm>
        </p:spPr>
        <p:txBody>
          <a:bodyPr>
            <a:noAutofit/>
          </a:bodyPr>
          <a:lstStyle/>
          <a:p>
            <a:r>
              <a:rPr sz="4000" dirty="0" smtClean="0"/>
              <a:t>"Not only do I find basketball fun, but the sport has helped me develop my leadership and communication skills, as well as my ability to work with a team. As a result, my love of basketball will make me a better business major."</a:t>
            </a:r>
            <a:endParaRPr lang="en-US" sz="4000"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Cliches</a:t>
            </a:r>
            <a:endParaRPr lang="en-US" dirty="0"/>
          </a:p>
        </p:txBody>
      </p:sp>
      <p:pic>
        <p:nvPicPr>
          <p:cNvPr id="4" name="Content Placeholder 3" descr="cliche.png"/>
          <p:cNvPicPr>
            <a:picLocks noGrp="1" noChangeAspect="1"/>
          </p:cNvPicPr>
          <p:nvPr>
            <p:ph idx="1"/>
          </p:nvPr>
        </p:nvPicPr>
        <p:blipFill>
          <a:blip r:embed="rId2"/>
          <a:stretch>
            <a:fillRect/>
          </a:stretch>
        </p:blipFill>
        <p:spPr>
          <a:xfrm>
            <a:off x="914400" y="1371600"/>
            <a:ext cx="7056498" cy="4586724"/>
          </a:xfrm>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03238"/>
            <a:ext cx="7924800" cy="868362"/>
          </a:xfrm>
        </p:spPr>
        <p:txBody>
          <a:bodyPr/>
          <a:lstStyle/>
          <a:p>
            <a:r>
              <a:rPr lang="en-US" b="1" dirty="0" smtClean="0"/>
              <a:t>Don’t use them. They’re boring.</a:t>
            </a:r>
            <a:endParaRPr lang="en-US" b="1" dirty="0"/>
          </a:p>
        </p:txBody>
      </p:sp>
      <p:sp>
        <p:nvSpPr>
          <p:cNvPr id="3" name="Content Placeholder 2"/>
          <p:cNvSpPr>
            <a:spLocks noGrp="1"/>
          </p:cNvSpPr>
          <p:nvPr>
            <p:ph idx="1"/>
          </p:nvPr>
        </p:nvSpPr>
        <p:spPr>
          <a:xfrm>
            <a:off x="914400" y="1371600"/>
            <a:ext cx="7313613" cy="5105400"/>
          </a:xfrm>
        </p:spPr>
        <p:txBody>
          <a:bodyPr>
            <a:noAutofit/>
          </a:bodyPr>
          <a:lstStyle/>
          <a:p>
            <a:r>
              <a:rPr sz="3200" dirty="0" smtClean="0"/>
              <a:t>"Throughout high school, I have tried to emulate my brother. He takes his responsibilities seriously, yet he is generous when dealing with the shortcomings of others. This combination of reliability and graciousness makes others turn to him for leadership. My own successes in high school are due largely to my brother's example."</a:t>
            </a:r>
            <a:endParaRPr lang="en-US" sz="3200"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03238"/>
            <a:ext cx="7313613" cy="868362"/>
          </a:xfrm>
        </p:spPr>
        <p:txBody>
          <a:bodyPr/>
          <a:lstStyle/>
          <a:p>
            <a:r>
              <a:rPr lang="en-US" dirty="0" smtClean="0"/>
              <a:t>Overuse of “I”</a:t>
            </a:r>
            <a:endParaRPr lang="en-US" dirty="0"/>
          </a:p>
        </p:txBody>
      </p:sp>
      <p:sp>
        <p:nvSpPr>
          <p:cNvPr id="3" name="Content Placeholder 2"/>
          <p:cNvSpPr>
            <a:spLocks noGrp="1"/>
          </p:cNvSpPr>
          <p:nvPr>
            <p:ph idx="1"/>
          </p:nvPr>
        </p:nvSpPr>
        <p:spPr>
          <a:xfrm>
            <a:off x="914400" y="1371600"/>
            <a:ext cx="7313613" cy="4876800"/>
          </a:xfrm>
        </p:spPr>
        <p:txBody>
          <a:bodyPr>
            <a:normAutofit/>
          </a:bodyPr>
          <a:lstStyle/>
          <a:p>
            <a:pPr>
              <a:buNone/>
            </a:pPr>
            <a:r>
              <a:rPr lang="en-US" dirty="0" smtClean="0"/>
              <a:t> </a:t>
            </a:r>
          </a:p>
          <a:p>
            <a:endParaRPr lang="en-US" dirty="0"/>
          </a:p>
        </p:txBody>
      </p:sp>
      <p:pic>
        <p:nvPicPr>
          <p:cNvPr id="4" name="Picture 3" descr="first-person.jpg"/>
          <p:cNvPicPr>
            <a:picLocks noChangeAspect="1"/>
          </p:cNvPicPr>
          <p:nvPr/>
        </p:nvPicPr>
        <p:blipFill>
          <a:blip r:embed="rId2"/>
          <a:stretch>
            <a:fillRect/>
          </a:stretch>
        </p:blipFill>
        <p:spPr>
          <a:xfrm>
            <a:off x="1016000" y="1371600"/>
            <a:ext cx="6985000" cy="41910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03238"/>
            <a:ext cx="7313613" cy="792162"/>
          </a:xfrm>
        </p:spPr>
        <p:txBody>
          <a:bodyPr/>
          <a:lstStyle/>
          <a:p>
            <a:r>
              <a:rPr lang="en-US" b="1" dirty="0" smtClean="0"/>
              <a:t>Also use my and me!</a:t>
            </a:r>
            <a:endParaRPr lang="en-US" b="1" dirty="0"/>
          </a:p>
        </p:txBody>
      </p:sp>
      <p:sp>
        <p:nvSpPr>
          <p:cNvPr id="3" name="Content Placeholder 2"/>
          <p:cNvSpPr>
            <a:spLocks noGrp="1"/>
          </p:cNvSpPr>
          <p:nvPr>
            <p:ph idx="1"/>
          </p:nvPr>
        </p:nvSpPr>
        <p:spPr>
          <a:xfrm>
            <a:off x="914400" y="1295400"/>
            <a:ext cx="7313613" cy="5105400"/>
          </a:xfrm>
        </p:spPr>
        <p:txBody>
          <a:bodyPr>
            <a:noAutofit/>
          </a:bodyPr>
          <a:lstStyle/>
          <a:p>
            <a:r>
              <a:rPr sz="3600" dirty="0" smtClean="0"/>
              <a:t>"Soccer has been a part of my life for longer than I can remember. Literally. My parents have photos of me crawling around as a baby pushing a ball with my head. My later childhood was all about soccer -- the community league at age four, and participation in regional tournaments by ten."</a:t>
            </a:r>
            <a:endParaRPr lang="en-US" sz="3600"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Digression</a:t>
            </a:r>
            <a:endParaRPr lang="en-US" dirty="0"/>
          </a:p>
        </p:txBody>
      </p:sp>
      <p:pic>
        <p:nvPicPr>
          <p:cNvPr id="4" name="Content Placeholder 3" descr="digression.jpg"/>
          <p:cNvPicPr>
            <a:picLocks noGrp="1" noChangeAspect="1"/>
          </p:cNvPicPr>
          <p:nvPr>
            <p:ph idx="1"/>
          </p:nvPr>
        </p:nvPicPr>
        <p:blipFill>
          <a:blip r:embed="rId2"/>
          <a:stretch>
            <a:fillRect/>
          </a:stretch>
        </p:blipFill>
        <p:spPr>
          <a:xfrm>
            <a:off x="927517" y="1371600"/>
            <a:ext cx="7389089" cy="4495799"/>
          </a:xfrm>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Stay on topic! Less is more!</a:t>
            </a:r>
            <a:endParaRPr lang="en-US" b="1" dirty="0"/>
          </a:p>
        </p:txBody>
      </p:sp>
      <p:sp>
        <p:nvSpPr>
          <p:cNvPr id="3" name="Content Placeholder 2"/>
          <p:cNvSpPr>
            <a:spLocks noGrp="1"/>
          </p:cNvSpPr>
          <p:nvPr>
            <p:ph idx="1"/>
          </p:nvPr>
        </p:nvSpPr>
        <p:spPr>
          <a:xfrm>
            <a:off x="914400" y="1371600"/>
            <a:ext cx="7313613" cy="4953000"/>
          </a:xfrm>
        </p:spPr>
        <p:txBody>
          <a:bodyPr>
            <a:normAutofit/>
          </a:bodyPr>
          <a:lstStyle/>
          <a:p>
            <a:r>
              <a:rPr sz="4000" dirty="0" smtClean="0"/>
              <a:t>Although it wasn't academically challenging, I learned a lot from my job at Burger King because I was forced to negotiate some difficult personalities."</a:t>
            </a:r>
            <a:endParaRPr lang="en-US" sz="4000"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Flowery Language</a:t>
            </a:r>
            <a:endParaRPr lang="en-US" dirty="0"/>
          </a:p>
        </p:txBody>
      </p:sp>
      <p:pic>
        <p:nvPicPr>
          <p:cNvPr id="4" name="Content Placeholder 3" descr="flowery-language.jpg"/>
          <p:cNvPicPr>
            <a:picLocks noGrp="1" noChangeAspect="1"/>
          </p:cNvPicPr>
          <p:nvPr>
            <p:ph idx="1"/>
          </p:nvPr>
        </p:nvPicPr>
        <p:blipFill>
          <a:blip r:embed="rId2"/>
          <a:stretch>
            <a:fillRect/>
          </a:stretch>
        </p:blipFill>
        <p:spPr>
          <a:xfrm>
            <a:off x="998459" y="1371600"/>
            <a:ext cx="7229554" cy="4934171"/>
          </a:xfrm>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 Clear, not Melodramatic</a:t>
            </a:r>
            <a:endParaRPr lang="en-US" b="1" dirty="0"/>
          </a:p>
        </p:txBody>
      </p:sp>
      <p:sp>
        <p:nvSpPr>
          <p:cNvPr id="3" name="Content Placeholder 2"/>
          <p:cNvSpPr>
            <a:spLocks noGrp="1"/>
          </p:cNvSpPr>
          <p:nvPr>
            <p:ph idx="1"/>
          </p:nvPr>
        </p:nvSpPr>
        <p:spPr>
          <a:xfrm>
            <a:off x="914400" y="1371600"/>
            <a:ext cx="7313613" cy="4953000"/>
          </a:xfrm>
        </p:spPr>
        <p:txBody>
          <a:bodyPr>
            <a:noAutofit/>
          </a:bodyPr>
          <a:lstStyle/>
          <a:p>
            <a:r>
              <a:rPr sz="3600" dirty="0" smtClean="0"/>
              <a:t>"The game was close. I won't receive credit for our win, but I did pass the ball to my teammate who scored the winning goal. He received the praise for kicking the ball into the narrow space between the goalie's hands and the upper corner of the goal post, but the victory was really about a team, not an individual."</a:t>
            </a:r>
            <a:endParaRPr lang="en-US" sz="3600"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 Verbs</a:t>
            </a:r>
            <a:endParaRPr lang="en-US" dirty="0"/>
          </a:p>
        </p:txBody>
      </p:sp>
      <p:pic>
        <p:nvPicPr>
          <p:cNvPr id="4" name="Content Placeholder 3" descr="weak-verbs.jpg"/>
          <p:cNvPicPr>
            <a:picLocks noGrp="1" noChangeAspect="1"/>
          </p:cNvPicPr>
          <p:nvPr>
            <p:ph idx="1"/>
          </p:nvPr>
        </p:nvPicPr>
        <p:blipFill>
          <a:blip r:embed="rId2"/>
          <a:stretch>
            <a:fillRect/>
          </a:stretch>
        </p:blipFill>
        <p:spPr>
          <a:xfrm>
            <a:off x="985324" y="1676400"/>
            <a:ext cx="6813176" cy="3657600"/>
          </a:xfr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Welcome back!</a:t>
            </a:r>
            <a:endParaRPr lang="en-US" b="1" u="sng" dirty="0"/>
          </a:p>
        </p:txBody>
      </p:sp>
      <p:sp>
        <p:nvSpPr>
          <p:cNvPr id="3" name="Content Placeholder 2"/>
          <p:cNvSpPr>
            <a:spLocks noGrp="1"/>
          </p:cNvSpPr>
          <p:nvPr>
            <p:ph idx="1"/>
          </p:nvPr>
        </p:nvSpPr>
        <p:spPr>
          <a:xfrm>
            <a:off x="914400" y="1371600"/>
            <a:ext cx="7313613" cy="4953000"/>
          </a:xfrm>
        </p:spPr>
        <p:txBody>
          <a:bodyPr>
            <a:normAutofit lnSpcReduction="10000"/>
          </a:bodyPr>
          <a:lstStyle/>
          <a:p>
            <a:r>
              <a:rPr lang="en-US" sz="3200" dirty="0" smtClean="0"/>
              <a:t>I hope you all gave the essay topics some thought!</a:t>
            </a:r>
            <a:endParaRPr lang="en-US" sz="3200" b="1" dirty="0" smtClean="0"/>
          </a:p>
          <a:p>
            <a:pPr>
              <a:buNone/>
            </a:pPr>
            <a:endParaRPr lang="en-US" sz="3200" b="1" dirty="0" smtClean="0"/>
          </a:p>
          <a:p>
            <a:r>
              <a:rPr lang="en-US" sz="3200" dirty="0" smtClean="0"/>
              <a:t>Who is prepared with a draft?</a:t>
            </a:r>
          </a:p>
          <a:p>
            <a:pPr>
              <a:buNone/>
            </a:pPr>
            <a:endParaRPr lang="en-US" sz="3200" dirty="0" smtClean="0"/>
          </a:p>
          <a:p>
            <a:r>
              <a:rPr lang="en-US" sz="3200" dirty="0" smtClean="0"/>
              <a:t>Hopefully you have a strong story… now let’s talk about </a:t>
            </a:r>
            <a:r>
              <a:rPr lang="en-US" sz="3200" b="1" dirty="0" smtClean="0"/>
              <a:t>structure</a:t>
            </a:r>
            <a:r>
              <a:rPr lang="en-US" sz="3200" dirty="0" smtClean="0"/>
              <a:t>, </a:t>
            </a:r>
            <a:r>
              <a:rPr lang="en-US" sz="3200" b="1" dirty="0" smtClean="0"/>
              <a:t>style</a:t>
            </a:r>
            <a:r>
              <a:rPr lang="en-US" sz="3200" dirty="0" smtClean="0"/>
              <a:t>, </a:t>
            </a:r>
            <a:r>
              <a:rPr lang="en-US" sz="3200" b="1" dirty="0" smtClean="0"/>
              <a:t>tone</a:t>
            </a:r>
            <a:r>
              <a:rPr lang="en-US" sz="3200" dirty="0" smtClean="0"/>
              <a:t>, and </a:t>
            </a:r>
            <a:r>
              <a:rPr lang="en-US" sz="3200" b="1" dirty="0" smtClean="0"/>
              <a:t>mechanics!</a:t>
            </a:r>
            <a:endParaRPr lang="en-US" sz="3200" b="1"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Use strong verbs</a:t>
            </a:r>
            <a:endParaRPr lang="en-US" b="1" dirty="0"/>
          </a:p>
        </p:txBody>
      </p:sp>
      <p:sp>
        <p:nvSpPr>
          <p:cNvPr id="3" name="Content Placeholder 2"/>
          <p:cNvSpPr>
            <a:spLocks noGrp="1"/>
          </p:cNvSpPr>
          <p:nvPr>
            <p:ph idx="1"/>
          </p:nvPr>
        </p:nvSpPr>
        <p:spPr>
          <a:xfrm>
            <a:off x="914400" y="1371600"/>
            <a:ext cx="7313613" cy="5181600"/>
          </a:xfrm>
        </p:spPr>
        <p:txBody>
          <a:bodyPr>
            <a:normAutofit/>
          </a:bodyPr>
          <a:lstStyle/>
          <a:p>
            <a:r>
              <a:rPr sz="4000" dirty="0" smtClean="0"/>
              <a:t>"More than anyone else, my brother deserves credit for my achievements in high school. I can trace my successes in academics and music back to my brother's subtle influence."</a:t>
            </a:r>
            <a:endParaRPr lang="en-US" sz="4000"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Passive Voice</a:t>
            </a:r>
            <a:endParaRPr lang="en-US" dirty="0"/>
          </a:p>
        </p:txBody>
      </p:sp>
      <p:pic>
        <p:nvPicPr>
          <p:cNvPr id="6" name="Content Placeholder 5" descr="passive-voice.jpg"/>
          <p:cNvPicPr>
            <a:picLocks noGrp="1" noChangeAspect="1"/>
          </p:cNvPicPr>
          <p:nvPr>
            <p:ph idx="1"/>
          </p:nvPr>
        </p:nvPicPr>
        <p:blipFill>
          <a:blip r:embed="rId2"/>
          <a:stretch>
            <a:fillRect/>
          </a:stretch>
        </p:blipFill>
        <p:spPr>
          <a:xfrm>
            <a:off x="609755" y="1600200"/>
            <a:ext cx="7882759" cy="3886200"/>
          </a:xfrm>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03238"/>
            <a:ext cx="7848600" cy="868362"/>
          </a:xfrm>
        </p:spPr>
        <p:txBody>
          <a:bodyPr/>
          <a:lstStyle/>
          <a:p>
            <a:r>
              <a:rPr lang="en-US" b="1" dirty="0" smtClean="0"/>
              <a:t>Active voice is more interesting</a:t>
            </a:r>
            <a:endParaRPr lang="en-US" b="1" dirty="0"/>
          </a:p>
        </p:txBody>
      </p:sp>
      <p:sp>
        <p:nvSpPr>
          <p:cNvPr id="3" name="Content Placeholder 2"/>
          <p:cNvSpPr>
            <a:spLocks noGrp="1"/>
          </p:cNvSpPr>
          <p:nvPr>
            <p:ph idx="1"/>
          </p:nvPr>
        </p:nvSpPr>
        <p:spPr>
          <a:xfrm>
            <a:off x="914400" y="1371600"/>
            <a:ext cx="7313613" cy="4419600"/>
          </a:xfrm>
        </p:spPr>
        <p:txBody>
          <a:bodyPr>
            <a:normAutofit/>
          </a:bodyPr>
          <a:lstStyle/>
          <a:p>
            <a:r>
              <a:rPr sz="4000" dirty="0" smtClean="0"/>
              <a:t>"As the opposing team approached the goal, a striker kicked the ball towards the upper right corner. If I didn't block it, my team would lose the regional championship."</a:t>
            </a:r>
            <a:endParaRPr lang="en-US" sz="4000"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Expletive Constructions</a:t>
            </a:r>
            <a:endParaRPr lang="en-US" dirty="0"/>
          </a:p>
        </p:txBody>
      </p:sp>
      <p:pic>
        <p:nvPicPr>
          <p:cNvPr id="4" name="Content Placeholder 3" descr="expletive-construction.jpg"/>
          <p:cNvPicPr>
            <a:picLocks noGrp="1" noChangeAspect="1"/>
          </p:cNvPicPr>
          <p:nvPr>
            <p:ph idx="1"/>
          </p:nvPr>
        </p:nvPicPr>
        <p:blipFill>
          <a:blip r:embed="rId2"/>
          <a:stretch>
            <a:fillRect/>
          </a:stretch>
        </p:blipFill>
        <p:spPr>
          <a:xfrm>
            <a:off x="1066800" y="1383209"/>
            <a:ext cx="6857999" cy="5040629"/>
          </a:xfrm>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Use interesting verbs!</a:t>
            </a:r>
            <a:endParaRPr lang="en-US" b="1" dirty="0"/>
          </a:p>
        </p:txBody>
      </p:sp>
      <p:sp>
        <p:nvSpPr>
          <p:cNvPr id="3" name="Content Placeholder 2"/>
          <p:cNvSpPr>
            <a:spLocks noGrp="1"/>
          </p:cNvSpPr>
          <p:nvPr>
            <p:ph idx="1"/>
          </p:nvPr>
        </p:nvSpPr>
        <p:spPr>
          <a:xfrm>
            <a:off x="914400" y="1371600"/>
            <a:ext cx="7313613" cy="4419600"/>
          </a:xfrm>
        </p:spPr>
        <p:txBody>
          <a:bodyPr>
            <a:normAutofit/>
          </a:bodyPr>
          <a:lstStyle/>
          <a:p>
            <a:pPr>
              <a:buNone/>
            </a:pPr>
            <a:r>
              <a:rPr sz="3200" dirty="0" smtClean="0"/>
              <a:t>"My parents made a simple rule that got me</a:t>
            </a:r>
            <a:r>
              <a:rPr lang="en-US" sz="3200" dirty="0" smtClean="0"/>
              <a:t> </a:t>
            </a:r>
            <a:r>
              <a:rPr sz="3200" dirty="0" smtClean="0"/>
              <a:t>interested in the trumpet: no television or computer time until I had practiced for half an hour. This rule often angered me, but when I look back I know my parents knew best. Today I'll always pick up my trumpet before the television remote."</a:t>
            </a:r>
            <a:endParaRPr lang="en-US" sz="3200"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Tone</a:t>
            </a:r>
            <a:endParaRPr lang="en-US" b="1" u="sng" dirty="0"/>
          </a:p>
        </p:txBody>
      </p:sp>
      <p:sp>
        <p:nvSpPr>
          <p:cNvPr id="3" name="Content Placeholder 2"/>
          <p:cNvSpPr>
            <a:spLocks noGrp="1"/>
          </p:cNvSpPr>
          <p:nvPr>
            <p:ph idx="1"/>
          </p:nvPr>
        </p:nvSpPr>
        <p:spPr>
          <a:xfrm>
            <a:off x="609600" y="1371600"/>
            <a:ext cx="7924800" cy="5105400"/>
          </a:xfrm>
        </p:spPr>
        <p:txBody>
          <a:bodyPr>
            <a:normAutofit fontScale="62500" lnSpcReduction="20000"/>
          </a:bodyPr>
          <a:lstStyle/>
          <a:p>
            <a:r>
              <a:rPr lang="en-US" sz="4364" b="1" dirty="0" smtClean="0"/>
              <a:t>Tone </a:t>
            </a:r>
            <a:r>
              <a:rPr lang="en-US" sz="4364" dirty="0" smtClean="0"/>
              <a:t>is the writer’s attitude toward the subject (audience)</a:t>
            </a:r>
          </a:p>
          <a:p>
            <a:r>
              <a:rPr lang="en-US" sz="4364" dirty="0" smtClean="0"/>
              <a:t>The tone can be sad, excited, humorous, mysterious</a:t>
            </a:r>
          </a:p>
          <a:p>
            <a:r>
              <a:rPr lang="en-US" sz="4364" b="1" dirty="0" smtClean="0"/>
              <a:t>Diction -t</a:t>
            </a:r>
            <a:r>
              <a:rPr lang="en-US" sz="4364" dirty="0" smtClean="0"/>
              <a:t>he words we choose to express ourselves- formal or slang?</a:t>
            </a:r>
          </a:p>
          <a:p>
            <a:pPr>
              <a:buNone/>
            </a:pPr>
            <a:endParaRPr lang="en-US" sz="4364" i="1" dirty="0" smtClean="0"/>
          </a:p>
          <a:p>
            <a:pPr>
              <a:buNone/>
            </a:pPr>
            <a:r>
              <a:rPr sz="4364" i="1" dirty="0" smtClean="0"/>
              <a:t>It is</a:t>
            </a:r>
            <a:r>
              <a:rPr sz="4364" dirty="0" smtClean="0"/>
              <a:t> strange that the professor </a:t>
            </a:r>
            <a:r>
              <a:rPr sz="4364" i="1" dirty="0" smtClean="0"/>
              <a:t>had not</a:t>
            </a:r>
            <a:r>
              <a:rPr sz="4364" dirty="0" smtClean="0"/>
              <a:t> assigned any papers for three weeks.</a:t>
            </a:r>
            <a:endParaRPr lang="en-US" sz="4364" dirty="0" smtClean="0"/>
          </a:p>
          <a:p>
            <a:pPr>
              <a:buNone/>
            </a:pPr>
            <a:r>
              <a:rPr sz="4364" i="1" dirty="0" smtClean="0"/>
              <a:t>It's</a:t>
            </a:r>
            <a:r>
              <a:rPr sz="4364" dirty="0" smtClean="0"/>
              <a:t> strange that the professor </a:t>
            </a:r>
            <a:r>
              <a:rPr sz="4364" i="1" dirty="0" smtClean="0"/>
              <a:t>hadn't</a:t>
            </a:r>
            <a:r>
              <a:rPr sz="4364" dirty="0" smtClean="0"/>
              <a:t> assigned any papers for three weeks."</a:t>
            </a:r>
            <a:r>
              <a:rPr lang="en-US" dirty="0" smtClean="0"/>
              <a:t>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03238"/>
            <a:ext cx="7313613" cy="868362"/>
          </a:xfrm>
        </p:spPr>
        <p:txBody>
          <a:bodyPr/>
          <a:lstStyle/>
          <a:p>
            <a:r>
              <a:rPr lang="en-US" sz="4400" b="1" u="sng" dirty="0" smtClean="0"/>
              <a:t>Tone</a:t>
            </a:r>
            <a:endParaRPr lang="en-US" sz="4400" u="sng" dirty="0"/>
          </a:p>
        </p:txBody>
      </p:sp>
      <p:sp>
        <p:nvSpPr>
          <p:cNvPr id="3" name="Content Placeholder 2"/>
          <p:cNvSpPr>
            <a:spLocks noGrp="1"/>
          </p:cNvSpPr>
          <p:nvPr>
            <p:ph idx="1"/>
          </p:nvPr>
        </p:nvSpPr>
        <p:spPr>
          <a:xfrm>
            <a:off x="914400" y="1371600"/>
            <a:ext cx="7313613" cy="5181600"/>
          </a:xfrm>
        </p:spPr>
        <p:txBody>
          <a:bodyPr>
            <a:noAutofit/>
          </a:bodyPr>
          <a:lstStyle/>
          <a:p>
            <a:r>
              <a:rPr lang="en-US" sz="2800" b="1" dirty="0" smtClean="0"/>
              <a:t>Point of view- </a:t>
            </a:r>
            <a:r>
              <a:rPr lang="en-US" sz="2800" dirty="0" smtClean="0"/>
              <a:t>this essay should be first person!!</a:t>
            </a:r>
          </a:p>
          <a:p>
            <a:r>
              <a:rPr lang="en-US" sz="2800" b="1" dirty="0" smtClean="0"/>
              <a:t>Syntax-</a:t>
            </a:r>
            <a:r>
              <a:rPr lang="en-US" sz="2800" dirty="0" smtClean="0"/>
              <a:t> the way we put words together in a sentence (rules!)</a:t>
            </a:r>
          </a:p>
          <a:p>
            <a:pPr algn="ctr">
              <a:buNone/>
            </a:pPr>
            <a:r>
              <a:rPr lang="en-US" sz="2800" dirty="0" smtClean="0"/>
              <a:t>I like cheese pizza.</a:t>
            </a:r>
          </a:p>
          <a:p>
            <a:pPr algn="ctr">
              <a:buNone/>
            </a:pPr>
            <a:r>
              <a:rPr lang="en-US" sz="2800" dirty="0" smtClean="0"/>
              <a:t> subject, verb, adjective, object</a:t>
            </a:r>
          </a:p>
          <a:p>
            <a:r>
              <a:rPr lang="en-US" sz="2800" b="1" dirty="0" smtClean="0"/>
              <a:t>Level of formality- y</a:t>
            </a:r>
            <a:r>
              <a:rPr lang="en-US" sz="2800" dirty="0" smtClean="0"/>
              <a:t>our essay should walk the line between formal and informal. Remember your audience, but be yourself.</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u="sng" dirty="0" smtClean="0"/>
              <a:t>Revision Checklist</a:t>
            </a:r>
            <a:endParaRPr lang="en-US" b="1" u="sng" dirty="0"/>
          </a:p>
        </p:txBody>
      </p:sp>
      <p:sp>
        <p:nvSpPr>
          <p:cNvPr id="5" name="Content Placeholder 4"/>
          <p:cNvSpPr>
            <a:spLocks noGrp="1"/>
          </p:cNvSpPr>
          <p:nvPr>
            <p:ph idx="1"/>
          </p:nvPr>
        </p:nvSpPr>
        <p:spPr>
          <a:xfrm>
            <a:off x="533400" y="1371600"/>
            <a:ext cx="8077200" cy="5257800"/>
          </a:xfrm>
        </p:spPr>
        <p:txBody>
          <a:bodyPr>
            <a:normAutofit fontScale="92500" lnSpcReduction="10000"/>
          </a:bodyPr>
          <a:lstStyle/>
          <a:p>
            <a:r>
              <a:rPr sz="3027" dirty="0" smtClean="0"/>
              <a:t>Does the essay have a clear and concise main idea? Is this idea made clear to the reader early in the essay (usually in the </a:t>
            </a:r>
            <a:r>
              <a:rPr sz="3027" dirty="0" smtClean="0">
                <a:hlinkClick r:id="rId2"/>
              </a:rPr>
              <a:t>introduction</a:t>
            </a:r>
            <a:r>
              <a:rPr sz="3027" dirty="0" smtClean="0"/>
              <a:t>)? </a:t>
            </a:r>
          </a:p>
          <a:p>
            <a:r>
              <a:rPr sz="3027" dirty="0" smtClean="0"/>
              <a:t>Does the </a:t>
            </a:r>
            <a:r>
              <a:rPr sz="3027" dirty="0" smtClean="0">
                <a:hlinkClick r:id="rId2"/>
              </a:rPr>
              <a:t>introduction</a:t>
            </a:r>
            <a:r>
              <a:rPr sz="3027" dirty="0" smtClean="0"/>
              <a:t> create interest in the topic and make your </a:t>
            </a:r>
            <a:r>
              <a:rPr sz="3027" u="sng" dirty="0" smtClean="0">
                <a:hlinkClick r:id="rId3"/>
              </a:rPr>
              <a:t>audience</a:t>
            </a:r>
            <a:r>
              <a:rPr sz="3027" u="sng" dirty="0" smtClean="0"/>
              <a:t> </a:t>
            </a:r>
            <a:r>
              <a:rPr sz="3027" dirty="0" smtClean="0"/>
              <a:t>want to read on?</a:t>
            </a:r>
          </a:p>
          <a:p>
            <a:r>
              <a:rPr sz="3027" dirty="0" smtClean="0"/>
              <a:t>Is there a clear plan and sense of </a:t>
            </a:r>
            <a:r>
              <a:rPr sz="3027" dirty="0" smtClean="0">
                <a:hlinkClick r:id="rId4"/>
              </a:rPr>
              <a:t>organization</a:t>
            </a:r>
            <a:r>
              <a:rPr sz="3027" dirty="0" smtClean="0"/>
              <a:t> to the essay? Does each paragraph develop logically from the previous one?</a:t>
            </a:r>
          </a:p>
          <a:p>
            <a:r>
              <a:rPr sz="3027" dirty="0" smtClean="0"/>
              <a:t>Is each paragraph clearly related to the main idea of the essay? Is there enough information in the essay to support the main idea?</a:t>
            </a:r>
            <a:endParaRPr lang="en-US" dirty="0"/>
          </a:p>
        </p:txBody>
      </p:sp>
      <p:sp>
        <p:nvSpPr>
          <p:cNvPr id="6" name="Content Placeholder 5"/>
          <p:cNvSpPr>
            <a:spLocks noGrp="1"/>
          </p:cNvSpPr>
          <p:nvPr>
            <p:ph sz="half" idx="4294967295"/>
          </p:nvPr>
        </p:nvSpPr>
        <p:spPr>
          <a:xfrm>
            <a:off x="5578475" y="1735138"/>
            <a:ext cx="3565525" cy="4056062"/>
          </a:xfrm>
        </p:spPr>
        <p:txBody>
          <a:bodyPr/>
          <a:lstStyle/>
          <a:p>
            <a:endParaRPr lang="en-US"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Revision Checklist</a:t>
            </a:r>
            <a:endParaRPr lang="en-US" b="1" u="sng" dirty="0"/>
          </a:p>
        </p:txBody>
      </p:sp>
      <p:sp>
        <p:nvSpPr>
          <p:cNvPr id="3" name="Content Placeholder 2"/>
          <p:cNvSpPr>
            <a:spLocks noGrp="1"/>
          </p:cNvSpPr>
          <p:nvPr>
            <p:ph idx="1"/>
          </p:nvPr>
        </p:nvSpPr>
        <p:spPr>
          <a:xfrm>
            <a:off x="533400" y="1371600"/>
            <a:ext cx="8305800" cy="5486400"/>
          </a:xfrm>
        </p:spPr>
        <p:txBody>
          <a:bodyPr>
            <a:noAutofit/>
          </a:bodyPr>
          <a:lstStyle/>
          <a:p>
            <a:r>
              <a:rPr sz="2800" dirty="0" smtClean="0"/>
              <a:t>Is the main point of each paragraph clear? Is each point adequately and clearly defined and supported with specific </a:t>
            </a:r>
            <a:r>
              <a:rPr sz="2800" dirty="0" smtClean="0">
                <a:hlinkClick r:id="rId2"/>
              </a:rPr>
              <a:t>details</a:t>
            </a:r>
            <a:r>
              <a:rPr sz="2800" dirty="0" smtClean="0"/>
              <a:t>?</a:t>
            </a:r>
          </a:p>
          <a:p>
            <a:r>
              <a:rPr sz="2800" dirty="0" smtClean="0"/>
              <a:t>Are there clear </a:t>
            </a:r>
            <a:r>
              <a:rPr sz="2800" dirty="0" smtClean="0">
                <a:hlinkClick r:id="rId3"/>
              </a:rPr>
              <a:t>transitions</a:t>
            </a:r>
            <a:r>
              <a:rPr sz="2800" dirty="0" smtClean="0"/>
              <a:t> from one paragraph to the next? Have key words and ideas been given proper </a:t>
            </a:r>
            <a:r>
              <a:rPr sz="2800" dirty="0" smtClean="0">
                <a:hlinkClick r:id="rId4"/>
              </a:rPr>
              <a:t>emphasis</a:t>
            </a:r>
            <a:r>
              <a:rPr sz="2800" dirty="0" smtClean="0"/>
              <a:t> in the sentences and paragraphs?</a:t>
            </a:r>
          </a:p>
          <a:p>
            <a:r>
              <a:rPr sz="2800" dirty="0" smtClean="0"/>
              <a:t>Are the sentences clear and direct? Can they be understood on the first reading? Are the sentences varied in length and structure? </a:t>
            </a:r>
          </a:p>
          <a:p>
            <a:r>
              <a:rPr sz="2800" dirty="0" smtClean="0"/>
              <a:t>Are the words in the essay clear and precise? Does the essay maintain a consistent </a:t>
            </a:r>
            <a:r>
              <a:rPr sz="2800" dirty="0" smtClean="0">
                <a:hlinkClick r:id="rId5"/>
              </a:rPr>
              <a:t>tone</a:t>
            </a:r>
            <a:r>
              <a:rPr sz="2800" dirty="0" smtClean="0"/>
              <a:t>?</a:t>
            </a:r>
          </a:p>
          <a:p>
            <a:r>
              <a:rPr sz="2800" dirty="0" smtClean="0"/>
              <a:t>Does the essay have an effective </a:t>
            </a:r>
            <a:r>
              <a:rPr sz="2800" dirty="0" smtClean="0">
                <a:hlinkClick r:id="rId6"/>
              </a:rPr>
              <a:t>conclusion</a:t>
            </a:r>
            <a:r>
              <a:rPr sz="2800" dirty="0" smtClean="0"/>
              <a:t>--one that emphasizes the main idea and provides a sense of completeness?</a:t>
            </a: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Mechanics</a:t>
            </a:r>
            <a:endParaRPr lang="en-US" b="1" u="sng" dirty="0"/>
          </a:p>
        </p:txBody>
      </p:sp>
      <p:sp>
        <p:nvSpPr>
          <p:cNvPr id="3" name="Content Placeholder 2"/>
          <p:cNvSpPr>
            <a:spLocks noGrp="1"/>
          </p:cNvSpPr>
          <p:nvPr>
            <p:ph idx="1"/>
          </p:nvPr>
        </p:nvSpPr>
        <p:spPr>
          <a:xfrm>
            <a:off x="914400" y="1371600"/>
            <a:ext cx="7313613" cy="5105400"/>
          </a:xfrm>
        </p:spPr>
        <p:txBody>
          <a:bodyPr/>
          <a:lstStyle/>
          <a:p>
            <a:r>
              <a:rPr lang="en-US" sz="3200" b="1" dirty="0" smtClean="0"/>
              <a:t>Proofread your essay! More than once!</a:t>
            </a:r>
          </a:p>
          <a:p>
            <a:r>
              <a:rPr lang="en-US" sz="3200" dirty="0" smtClean="0"/>
              <a:t>Stick with the same verb tense in a paragraph! Self analysis should be in present tense!</a:t>
            </a:r>
          </a:p>
          <a:p>
            <a:r>
              <a:rPr lang="en-US" sz="3200" dirty="0" smtClean="0"/>
              <a:t>Use English spell check!</a:t>
            </a:r>
          </a:p>
          <a:p>
            <a:r>
              <a:rPr lang="en-US" sz="3200" dirty="0" smtClean="0"/>
              <a:t>Use a blank line between each paragraph. No need for indentation.</a:t>
            </a:r>
          </a:p>
          <a:p>
            <a:endParaRPr lang="en-US" sz="3200" dirty="0" smtClean="0"/>
          </a:p>
          <a:p>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 Writing Process</a:t>
            </a:r>
            <a:endParaRPr lang="en-US" b="1" u="sng" dirty="0"/>
          </a:p>
        </p:txBody>
      </p:sp>
      <p:sp>
        <p:nvSpPr>
          <p:cNvPr id="3" name="Content Placeholder 2"/>
          <p:cNvSpPr>
            <a:spLocks noGrp="1"/>
          </p:cNvSpPr>
          <p:nvPr>
            <p:ph idx="1"/>
          </p:nvPr>
        </p:nvSpPr>
        <p:spPr>
          <a:xfrm>
            <a:off x="914400" y="1371600"/>
            <a:ext cx="7313613" cy="5181600"/>
          </a:xfrm>
        </p:spPr>
        <p:txBody>
          <a:bodyPr>
            <a:normAutofit/>
          </a:bodyPr>
          <a:lstStyle/>
          <a:p>
            <a:r>
              <a:rPr lang="en-US" u="sng" dirty="0" smtClean="0"/>
              <a:t>Brainstorm </a:t>
            </a:r>
            <a:r>
              <a:rPr lang="en-US" dirty="0" smtClean="0"/>
              <a:t>–which prompt? Which story?</a:t>
            </a:r>
          </a:p>
          <a:p>
            <a:r>
              <a:rPr lang="en-US" b="1" dirty="0" smtClean="0"/>
              <a:t>First draft</a:t>
            </a:r>
          </a:p>
          <a:p>
            <a:r>
              <a:rPr lang="en-US" u="sng" dirty="0" smtClean="0"/>
              <a:t>Revise </a:t>
            </a:r>
            <a:r>
              <a:rPr lang="en-US" dirty="0" smtClean="0"/>
              <a:t>–structure/ did I answer the question?/ content</a:t>
            </a:r>
          </a:p>
          <a:p>
            <a:r>
              <a:rPr lang="en-US" b="1" dirty="0" smtClean="0"/>
              <a:t>Second draft</a:t>
            </a:r>
          </a:p>
          <a:p>
            <a:r>
              <a:rPr lang="en-US" u="sng" dirty="0" smtClean="0"/>
              <a:t>Revise - </a:t>
            </a:r>
            <a:r>
              <a:rPr lang="en-US" dirty="0" smtClean="0"/>
              <a:t>style/ tone</a:t>
            </a:r>
          </a:p>
          <a:p>
            <a:r>
              <a:rPr lang="en-US" u="sng" dirty="0" smtClean="0"/>
              <a:t>Edit</a:t>
            </a:r>
            <a:r>
              <a:rPr lang="en-US" dirty="0" smtClean="0"/>
              <a:t>- mechanics, spelling, etc.</a:t>
            </a:r>
          </a:p>
          <a:p>
            <a:r>
              <a:rPr lang="en-US" b="1" dirty="0" smtClean="0"/>
              <a:t>Third/Final draft</a:t>
            </a:r>
            <a:endParaRPr lang="en-US" b="1" dirty="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Editing Checklist</a:t>
            </a:r>
            <a:endParaRPr lang="en-US" b="1" u="sng" dirty="0"/>
          </a:p>
        </p:txBody>
      </p:sp>
      <p:sp>
        <p:nvSpPr>
          <p:cNvPr id="3" name="Content Placeholder 2"/>
          <p:cNvSpPr>
            <a:spLocks noGrp="1"/>
          </p:cNvSpPr>
          <p:nvPr>
            <p:ph idx="1"/>
          </p:nvPr>
        </p:nvSpPr>
        <p:spPr>
          <a:xfrm>
            <a:off x="914400" y="1371600"/>
            <a:ext cx="7313613" cy="5257800"/>
          </a:xfrm>
        </p:spPr>
        <p:txBody>
          <a:bodyPr>
            <a:normAutofit/>
          </a:bodyPr>
          <a:lstStyle/>
          <a:p>
            <a:r>
              <a:rPr lang="en-US" dirty="0" smtClean="0"/>
              <a:t> </a:t>
            </a:r>
            <a:r>
              <a:rPr lang="en-US" sz="3200" dirty="0" smtClean="0"/>
              <a:t>Is each sentence clear and complete?</a:t>
            </a:r>
          </a:p>
          <a:p>
            <a:pPr>
              <a:buNone/>
            </a:pPr>
            <a:endParaRPr lang="en-US" sz="3200" dirty="0" smtClean="0"/>
          </a:p>
          <a:p>
            <a:r>
              <a:rPr lang="en-US" sz="3200" dirty="0" smtClean="0"/>
              <a:t>    Can any short, choppy sentences be improved by combining them?</a:t>
            </a:r>
          </a:p>
          <a:p>
            <a:endParaRPr lang="en-US" sz="3200" dirty="0" smtClean="0"/>
          </a:p>
          <a:p>
            <a:r>
              <a:rPr lang="en-US" sz="3200" dirty="0" smtClean="0"/>
              <a:t>    Can any long, awkward sentences be improved by breaking them down into shorter units and recombining them?</a:t>
            </a:r>
          </a:p>
          <a:p>
            <a:pPr>
              <a:buNone/>
            </a:pPr>
            <a:endParaRPr lang="en-US"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Editing Checklist</a:t>
            </a:r>
            <a:endParaRPr lang="en-US" dirty="0"/>
          </a:p>
        </p:txBody>
      </p:sp>
      <p:sp>
        <p:nvSpPr>
          <p:cNvPr id="3" name="Content Placeholder 2"/>
          <p:cNvSpPr>
            <a:spLocks noGrp="1"/>
          </p:cNvSpPr>
          <p:nvPr>
            <p:ph idx="1"/>
          </p:nvPr>
        </p:nvSpPr>
        <p:spPr>
          <a:xfrm>
            <a:off x="914400" y="1524000"/>
            <a:ext cx="7313613" cy="5334000"/>
          </a:xfrm>
        </p:spPr>
        <p:txBody>
          <a:bodyPr>
            <a:normAutofit fontScale="92500" lnSpcReduction="20000"/>
          </a:bodyPr>
          <a:lstStyle/>
          <a:p>
            <a:r>
              <a:rPr lang="en-US" dirty="0" smtClean="0"/>
              <a:t> </a:t>
            </a:r>
            <a:r>
              <a:rPr lang="en-US" sz="3027" dirty="0" smtClean="0"/>
              <a:t>Can any wordy sentences be made more concise?</a:t>
            </a:r>
          </a:p>
          <a:p>
            <a:endParaRPr lang="en-US" sz="3027" dirty="0" smtClean="0"/>
          </a:p>
          <a:p>
            <a:r>
              <a:rPr lang="en-US" sz="3027" dirty="0" smtClean="0"/>
              <a:t>    Can any run-on sentences be more effectively coordinated or subordinated?</a:t>
            </a:r>
          </a:p>
          <a:p>
            <a:pPr>
              <a:buNone/>
            </a:pPr>
            <a:endParaRPr lang="en-US" sz="3027" dirty="0" smtClean="0"/>
          </a:p>
          <a:p>
            <a:r>
              <a:rPr lang="en-US" sz="3027" dirty="0" smtClean="0"/>
              <a:t>    Does each verb agree with its subject?</a:t>
            </a:r>
          </a:p>
          <a:p>
            <a:endParaRPr lang="en-US" sz="3027" dirty="0" smtClean="0"/>
          </a:p>
          <a:p>
            <a:r>
              <a:rPr lang="en-US" sz="3027" dirty="0" smtClean="0"/>
              <a:t>    Are all verb forms correct and consistent?</a:t>
            </a: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Editing Checklist</a:t>
            </a:r>
            <a:endParaRPr lang="en-US" dirty="0"/>
          </a:p>
        </p:txBody>
      </p:sp>
      <p:sp>
        <p:nvSpPr>
          <p:cNvPr id="3" name="Content Placeholder 2"/>
          <p:cNvSpPr>
            <a:spLocks noGrp="1"/>
          </p:cNvSpPr>
          <p:nvPr>
            <p:ph idx="1"/>
          </p:nvPr>
        </p:nvSpPr>
        <p:spPr>
          <a:xfrm>
            <a:off x="914400" y="1371600"/>
            <a:ext cx="7313613" cy="5486400"/>
          </a:xfrm>
        </p:spPr>
        <p:txBody>
          <a:bodyPr>
            <a:noAutofit/>
          </a:bodyPr>
          <a:lstStyle/>
          <a:p>
            <a:r>
              <a:rPr sz="2800" dirty="0" smtClean="0"/>
              <a:t>Do </a:t>
            </a:r>
            <a:r>
              <a:rPr sz="2800" dirty="0" smtClean="0">
                <a:hlinkClick r:id="rId2"/>
              </a:rPr>
              <a:t>pronouns</a:t>
            </a:r>
            <a:r>
              <a:rPr sz="2800" dirty="0" smtClean="0"/>
              <a:t> refer clearly to the appropriate </a:t>
            </a:r>
            <a:r>
              <a:rPr sz="2800" dirty="0" smtClean="0">
                <a:hlinkClick r:id="rId3"/>
              </a:rPr>
              <a:t>nouns</a:t>
            </a:r>
            <a:r>
              <a:rPr sz="2800" dirty="0" smtClean="0"/>
              <a:t>?</a:t>
            </a:r>
            <a:endParaRPr lang="en-US" sz="2800" dirty="0" smtClean="0"/>
          </a:p>
          <a:p>
            <a:r>
              <a:rPr sz="2800" dirty="0" smtClean="0"/>
              <a:t>Do all </a:t>
            </a:r>
            <a:r>
              <a:rPr sz="2800" dirty="0" smtClean="0">
                <a:hlinkClick r:id="rId4"/>
              </a:rPr>
              <a:t>modifying words and phrases</a:t>
            </a:r>
            <a:r>
              <a:rPr sz="2800" dirty="0" smtClean="0"/>
              <a:t> refer clearly to the words they are intended to modify?</a:t>
            </a:r>
            <a:endParaRPr lang="en-US" sz="2800" dirty="0" smtClean="0"/>
          </a:p>
          <a:p>
            <a:r>
              <a:rPr sz="2800" dirty="0" smtClean="0"/>
              <a:t>Is each </a:t>
            </a:r>
            <a:r>
              <a:rPr sz="2800" dirty="0" smtClean="0">
                <a:hlinkClick r:id="rId5"/>
              </a:rPr>
              <a:t>word</a:t>
            </a:r>
            <a:r>
              <a:rPr sz="2800" dirty="0" smtClean="0"/>
              <a:t> in the essay appropriate and effective?</a:t>
            </a:r>
            <a:endParaRPr lang="en-US" sz="2800" dirty="0" smtClean="0"/>
          </a:p>
          <a:p>
            <a:r>
              <a:rPr sz="2800" dirty="0" smtClean="0"/>
              <a:t>Is each word </a:t>
            </a:r>
            <a:r>
              <a:rPr sz="2800" dirty="0" smtClean="0">
                <a:hlinkClick r:id="rId6"/>
              </a:rPr>
              <a:t>spelled</a:t>
            </a:r>
            <a:r>
              <a:rPr sz="2800" dirty="0" smtClean="0"/>
              <a:t> correctly?</a:t>
            </a:r>
            <a:endParaRPr lang="en-US" sz="2800" dirty="0" smtClean="0"/>
          </a:p>
          <a:p>
            <a:r>
              <a:rPr sz="2800" dirty="0" smtClean="0"/>
              <a:t>Is the </a:t>
            </a:r>
            <a:r>
              <a:rPr sz="2800" dirty="0" smtClean="0">
                <a:hlinkClick r:id="rId7"/>
              </a:rPr>
              <a:t>punctuation</a:t>
            </a:r>
            <a:r>
              <a:rPr sz="2800" dirty="0" smtClean="0"/>
              <a:t> correct?</a:t>
            </a:r>
            <a:r>
              <a:rPr lang="en-US" sz="2800" dirty="0" smtClean="0"/>
              <a:t> Don’t use dashes if you don’t know how!</a:t>
            </a:r>
            <a:endParaRPr lang="en-US" sz="2800" dirty="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tip!</a:t>
            </a:r>
            <a:endParaRPr lang="en-US" dirty="0"/>
          </a:p>
        </p:txBody>
      </p:sp>
      <p:sp>
        <p:nvSpPr>
          <p:cNvPr id="3" name="Content Placeholder 2"/>
          <p:cNvSpPr>
            <a:spLocks noGrp="1"/>
          </p:cNvSpPr>
          <p:nvPr>
            <p:ph idx="1"/>
          </p:nvPr>
        </p:nvSpPr>
        <p:spPr/>
        <p:txBody>
          <a:bodyPr/>
          <a:lstStyle/>
          <a:p>
            <a:r>
              <a:rPr lang="en-US" sz="4000" dirty="0" smtClean="0"/>
              <a:t>Read your essay out loud!</a:t>
            </a:r>
          </a:p>
          <a:p>
            <a:endParaRPr lang="en-US" dirty="0" smtClean="0"/>
          </a:p>
          <a:p>
            <a:r>
              <a:rPr lang="en-US" sz="2800" dirty="0" smtClean="0"/>
              <a:t>Sometimes your ears can find mistakes that your eyes miss. It should be easy to read without stopping to go back and re-read!</a:t>
            </a:r>
          </a:p>
          <a:p>
            <a:r>
              <a:rPr lang="en-US" sz="2800" dirty="0" smtClean="0"/>
              <a:t>You want the admissions officers to enjoy the experience of reading your essay!</a:t>
            </a:r>
            <a:endParaRPr lang="en-US" sz="2800" dirty="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a:t>
            </a:r>
            <a:endParaRPr lang="en-US" dirty="0"/>
          </a:p>
        </p:txBody>
      </p:sp>
      <p:sp>
        <p:nvSpPr>
          <p:cNvPr id="3" name="Content Placeholder 2"/>
          <p:cNvSpPr>
            <a:spLocks noGrp="1"/>
          </p:cNvSpPr>
          <p:nvPr>
            <p:ph idx="1"/>
          </p:nvPr>
        </p:nvSpPr>
        <p:spPr>
          <a:xfrm>
            <a:off x="914400" y="1371600"/>
            <a:ext cx="7313613" cy="5257800"/>
          </a:xfrm>
        </p:spPr>
        <p:txBody>
          <a:bodyPr>
            <a:normAutofit fontScale="92500"/>
          </a:bodyPr>
          <a:lstStyle/>
          <a:p>
            <a:r>
              <a:rPr lang="en-US" sz="2800" dirty="0" smtClean="0"/>
              <a:t>Use this time to re-read your draft and make any changes. Content first!</a:t>
            </a:r>
          </a:p>
          <a:p>
            <a:r>
              <a:rPr lang="en-US" sz="2800" dirty="0" smtClean="0"/>
              <a:t>Read it to a friend… or</a:t>
            </a:r>
          </a:p>
          <a:p>
            <a:r>
              <a:rPr lang="en-US" sz="2800" dirty="0" smtClean="0"/>
              <a:t>Exchange essays with a friend</a:t>
            </a:r>
          </a:p>
          <a:p>
            <a:endParaRPr lang="en-US" sz="2800" dirty="0" smtClean="0"/>
          </a:p>
          <a:p>
            <a:r>
              <a:rPr lang="en-US" sz="2800" dirty="0" smtClean="0"/>
              <a:t>You may send me your essays to read, but I would like a </a:t>
            </a:r>
            <a:r>
              <a:rPr lang="en-US" sz="2800" b="1" dirty="0" smtClean="0"/>
              <a:t>third draft</a:t>
            </a:r>
            <a:r>
              <a:rPr lang="en-US" sz="2800" dirty="0" smtClean="0"/>
              <a:t>! Not a first draft.</a:t>
            </a:r>
          </a:p>
          <a:p>
            <a:r>
              <a:rPr lang="en-US" sz="2800" dirty="0" smtClean="0">
                <a:hlinkClick r:id="rId2"/>
              </a:rPr>
              <a:t>Kimberly.kern@ihcihn.com</a:t>
            </a:r>
            <a:endParaRPr lang="en-US" sz="2800" dirty="0" smtClean="0"/>
          </a:p>
          <a:p>
            <a:r>
              <a:rPr lang="en-US" sz="2800" dirty="0" smtClean="0">
                <a:hlinkClick r:id="rId3"/>
              </a:rPr>
              <a:t>Kern.kimika@gmail.com</a:t>
            </a:r>
            <a:r>
              <a:rPr lang="en-US" sz="2800" dirty="0" smtClean="0"/>
              <a:t>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0" y="533400"/>
            <a:ext cx="9144000" cy="6172199"/>
          </a:xfrm>
        </p:spPr>
        <p:txBody>
          <a:bodyPr anchor="t"/>
          <a:lstStyle/>
          <a:p>
            <a:r>
              <a:rPr lang="en-US" b="1" dirty="0" smtClean="0"/>
              <a:t>Remember</a:t>
            </a:r>
            <a:r>
              <a:rPr lang="en-US" dirty="0" smtClean="0"/>
              <a:t>….</a:t>
            </a:r>
            <a:br>
              <a:rPr lang="en-US" dirty="0" smtClean="0"/>
            </a:br>
            <a:r>
              <a:rPr lang="en-US" dirty="0" smtClean="0"/>
              <a:t>Even if your essay is beautifully written with perfect grammar and mechanics…if you don’t have a unique story to tell, it won’t be interesting to read.</a:t>
            </a:r>
            <a:br>
              <a:rPr lang="en-US" dirty="0" smtClean="0"/>
            </a:br>
            <a:r>
              <a:rPr lang="en-US" dirty="0" smtClean="0"/>
              <a:t/>
            </a:r>
            <a:br>
              <a:rPr lang="en-US" dirty="0" smtClean="0"/>
            </a:br>
            <a:r>
              <a:rPr lang="en-US" dirty="0" smtClean="0"/>
              <a:t>Don’t start the editing process until you have a good story.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Structure and Content</a:t>
            </a:r>
            <a:endParaRPr lang="en-US" b="1" u="sng" dirty="0"/>
          </a:p>
        </p:txBody>
      </p:sp>
      <p:sp>
        <p:nvSpPr>
          <p:cNvPr id="3" name="Content Placeholder 2"/>
          <p:cNvSpPr>
            <a:spLocks noGrp="1"/>
          </p:cNvSpPr>
          <p:nvPr>
            <p:ph idx="1"/>
          </p:nvPr>
        </p:nvSpPr>
        <p:spPr>
          <a:xfrm>
            <a:off x="914400" y="1371600"/>
            <a:ext cx="7313613" cy="5334000"/>
          </a:xfrm>
        </p:spPr>
        <p:txBody>
          <a:bodyPr>
            <a:normAutofit/>
          </a:bodyPr>
          <a:lstStyle/>
          <a:p>
            <a:r>
              <a:rPr lang="en-US" sz="3200" dirty="0" smtClean="0"/>
              <a:t>Introduction, body, </a:t>
            </a:r>
            <a:r>
              <a:rPr lang="en-US" sz="3200" b="1" dirty="0" smtClean="0"/>
              <a:t>and </a:t>
            </a:r>
            <a:r>
              <a:rPr lang="en-US" sz="3200" dirty="0" smtClean="0"/>
              <a:t>conclusion</a:t>
            </a:r>
          </a:p>
          <a:p>
            <a:r>
              <a:rPr lang="en-US" sz="3200" dirty="0" smtClean="0"/>
              <a:t>Anecdote, story, experience</a:t>
            </a:r>
          </a:p>
          <a:p>
            <a:r>
              <a:rPr lang="en-US" sz="3200" dirty="0" smtClean="0"/>
              <a:t>Descriptive language </a:t>
            </a:r>
          </a:p>
          <a:p>
            <a:r>
              <a:rPr lang="en-US" sz="3200" b="1" dirty="0" smtClean="0"/>
              <a:t>Self-analysis!!!</a:t>
            </a:r>
          </a:p>
          <a:p>
            <a:r>
              <a:rPr lang="en-US" sz="3200" dirty="0" smtClean="0"/>
              <a:t>Every paragraph has its own topic!</a:t>
            </a:r>
          </a:p>
          <a:p>
            <a:r>
              <a:rPr lang="en-US" sz="3200" b="1" dirty="0" smtClean="0"/>
              <a:t>Did I answer the prompt?</a:t>
            </a:r>
          </a:p>
          <a:p>
            <a:r>
              <a:rPr lang="en-US" sz="3200" b="1" dirty="0" smtClean="0"/>
              <a:t>Is this essay unique to me?</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Style</a:t>
            </a:r>
            <a:endParaRPr lang="en-US" b="1" dirty="0"/>
          </a:p>
        </p:txBody>
      </p:sp>
      <p:sp>
        <p:nvSpPr>
          <p:cNvPr id="3" name="Content Placeholder 2"/>
          <p:cNvSpPr>
            <a:spLocks noGrp="1"/>
          </p:cNvSpPr>
          <p:nvPr>
            <p:ph idx="1"/>
          </p:nvPr>
        </p:nvSpPr>
        <p:spPr>
          <a:xfrm>
            <a:off x="914400" y="1371600"/>
            <a:ext cx="7313613" cy="5105400"/>
          </a:xfrm>
        </p:spPr>
        <p:txBody>
          <a:bodyPr/>
          <a:lstStyle/>
          <a:p>
            <a:r>
              <a:rPr lang="en-US" sz="3600" dirty="0" smtClean="0"/>
              <a:t>The style of a narrative essay is different from other essays. </a:t>
            </a:r>
          </a:p>
          <a:p>
            <a:r>
              <a:rPr lang="en-US" sz="3600" dirty="0" smtClean="0"/>
              <a:t>It is your perspective.</a:t>
            </a:r>
          </a:p>
          <a:p>
            <a:r>
              <a:rPr lang="en-US" sz="3600" dirty="0" smtClean="0"/>
              <a:t>We should be able to hear your voice speak through the words</a:t>
            </a:r>
          </a:p>
          <a:p>
            <a:r>
              <a:rPr lang="en-US" sz="3600" dirty="0" smtClean="0"/>
              <a:t>Walk the line between formal and informal writing. </a:t>
            </a:r>
            <a:endParaRPr lang="en-US" sz="3600" b="1" u="sng"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Wordiness and Repetition</a:t>
            </a:r>
            <a:endParaRPr lang="en-US" b="1" dirty="0"/>
          </a:p>
        </p:txBody>
      </p:sp>
      <p:pic>
        <p:nvPicPr>
          <p:cNvPr id="4" name="Content Placeholder 3" descr="wordiness-repetition.jpg"/>
          <p:cNvPicPr>
            <a:picLocks noGrp="1" noChangeAspect="1"/>
          </p:cNvPicPr>
          <p:nvPr>
            <p:ph idx="1"/>
          </p:nvPr>
        </p:nvPicPr>
        <p:blipFill>
          <a:blip r:embed="rId2"/>
          <a:stretch>
            <a:fillRect/>
          </a:stretch>
        </p:blipFill>
        <p:spPr>
          <a:xfrm>
            <a:off x="1447800" y="1351177"/>
            <a:ext cx="6400800" cy="4928616"/>
          </a:xfr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Cut the filler!</a:t>
            </a:r>
            <a:endParaRPr lang="en-US" b="1" dirty="0"/>
          </a:p>
        </p:txBody>
      </p:sp>
      <p:sp>
        <p:nvSpPr>
          <p:cNvPr id="3" name="Content Placeholder 2"/>
          <p:cNvSpPr>
            <a:spLocks noGrp="1"/>
          </p:cNvSpPr>
          <p:nvPr>
            <p:ph idx="1"/>
          </p:nvPr>
        </p:nvSpPr>
        <p:spPr>
          <a:xfrm>
            <a:off x="914400" y="1371600"/>
            <a:ext cx="7313613" cy="5105400"/>
          </a:xfrm>
        </p:spPr>
        <p:txBody>
          <a:bodyPr>
            <a:normAutofit/>
          </a:bodyPr>
          <a:lstStyle/>
          <a:p>
            <a:r>
              <a:rPr sz="4000" dirty="0" smtClean="0"/>
              <a:t>"Theater did not come naturally to me, and I felt remarkably self-conscious and nervous the first few times I set foot on stage in the eighth grade. My best friend had talked me into auditioning for Shakespeare's </a:t>
            </a:r>
            <a:r>
              <a:rPr sz="4000" i="1" dirty="0" smtClean="0"/>
              <a:t>Romeo and Juliet</a:t>
            </a:r>
            <a:r>
              <a:rPr sz="4000" dirty="0" smtClean="0"/>
              <a:t>."</a:t>
            </a:r>
            <a:endParaRPr lang="en-US" sz="4000"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Vague and Imprecise Language</a:t>
            </a:r>
            <a:endParaRPr lang="en-US" dirty="0"/>
          </a:p>
        </p:txBody>
      </p:sp>
      <p:pic>
        <p:nvPicPr>
          <p:cNvPr id="4" name="Content Placeholder 3" descr="vague-imprecise-language.jpg"/>
          <p:cNvPicPr>
            <a:picLocks noGrp="1" noChangeAspect="1"/>
          </p:cNvPicPr>
          <p:nvPr>
            <p:ph idx="1"/>
          </p:nvPr>
        </p:nvPicPr>
        <p:blipFill>
          <a:blip r:embed="rId2"/>
          <a:stretch>
            <a:fillRect/>
          </a:stretch>
        </p:blipFill>
        <p:spPr>
          <a:xfrm>
            <a:off x="586893" y="1676400"/>
            <a:ext cx="7769411" cy="3505200"/>
          </a:xfrm>
        </p:spPr>
      </p:pic>
    </p:spTree>
  </p:cSld>
  <p:clrMapOvr>
    <a:masterClrMapping/>
  </p:clrMapOvr>
</p:sld>
</file>

<file path=ppt/theme/_rels/theme1.xml.rels><?xml version="1.0" encoding="UTF-8" standalone="yes"?>
<Relationships xmlns="http://schemas.openxmlformats.org/package/2006/relationships"><Relationship Id="rId4" Type="http://schemas.openxmlformats.org/officeDocument/2006/relationships/image" Target="../media/image4.jpeg"/><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 Id="rId5" Type="http://schemas.openxmlformats.org/officeDocument/2006/relationships/image" Target="../media/image5.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2061</TotalTime>
  <Words>1414</Words>
  <Application>Microsoft Macintosh PowerPoint</Application>
  <PresentationFormat>On-screen Show (4:3)</PresentationFormat>
  <Paragraphs>124</Paragraphs>
  <Slides>34</Slides>
  <Notes>0</Notes>
  <HiddenSlides>0</HiddenSlides>
  <MMClips>0</MMClips>
  <ScaleCrop>false</ScaleCrop>
  <HeadingPairs>
    <vt:vector size="4" baseType="variant">
      <vt:variant>
        <vt:lpstr>Design Template</vt:lpstr>
      </vt:variant>
      <vt:variant>
        <vt:i4>1</vt:i4>
      </vt:variant>
      <vt:variant>
        <vt:lpstr>Slide Titles</vt:lpstr>
      </vt:variant>
      <vt:variant>
        <vt:i4>34</vt:i4>
      </vt:variant>
    </vt:vector>
  </HeadingPairs>
  <TitlesOfParts>
    <vt:vector size="35" baseType="lpstr">
      <vt:lpstr>Inkwell</vt:lpstr>
      <vt:lpstr>Academic Writing:     The Common College Essay</vt:lpstr>
      <vt:lpstr>Welcome back!</vt:lpstr>
      <vt:lpstr>The Writing Process</vt:lpstr>
      <vt:lpstr>Remember…. Even if your essay is beautifully written with perfect grammar and mechanics…if you don’t have a unique story to tell, it won’t be interesting to read.  Don’t start the editing process until you have a good story.  </vt:lpstr>
      <vt:lpstr>Structure and Content</vt:lpstr>
      <vt:lpstr>Style</vt:lpstr>
      <vt:lpstr>Wordiness and Repetition</vt:lpstr>
      <vt:lpstr>Cut the filler!</vt:lpstr>
      <vt:lpstr>Vague and Imprecise Language</vt:lpstr>
      <vt:lpstr>Be Specific!</vt:lpstr>
      <vt:lpstr>Cliches</vt:lpstr>
      <vt:lpstr>Don’t use them. They’re boring.</vt:lpstr>
      <vt:lpstr>Overuse of “I”</vt:lpstr>
      <vt:lpstr>Also use my and me!</vt:lpstr>
      <vt:lpstr>Digression</vt:lpstr>
      <vt:lpstr>Stay on topic! Less is more!</vt:lpstr>
      <vt:lpstr>Flowery Language</vt:lpstr>
      <vt:lpstr>Be Clear, not Melodramatic</vt:lpstr>
      <vt:lpstr>Weak Verbs</vt:lpstr>
      <vt:lpstr>Use strong verbs</vt:lpstr>
      <vt:lpstr>Passive Voice</vt:lpstr>
      <vt:lpstr>Active voice is more interesting</vt:lpstr>
      <vt:lpstr>Expletive Constructions</vt:lpstr>
      <vt:lpstr>Use interesting verbs!</vt:lpstr>
      <vt:lpstr>Tone</vt:lpstr>
      <vt:lpstr>Tone</vt:lpstr>
      <vt:lpstr>Revision Checklist</vt:lpstr>
      <vt:lpstr>Revision Checklist</vt:lpstr>
      <vt:lpstr>Mechanics</vt:lpstr>
      <vt:lpstr>Editing Checklist</vt:lpstr>
      <vt:lpstr>Editing Checklist</vt:lpstr>
      <vt:lpstr>Editing Checklist</vt:lpstr>
      <vt:lpstr>Last tip!</vt:lpstr>
      <vt:lpstr>Now…</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Writing:     The College Essay</dc:title>
  <dc:creator>kim kern</dc:creator>
  <cp:lastModifiedBy>kim kern</cp:lastModifiedBy>
  <cp:revision>61</cp:revision>
  <dcterms:created xsi:type="dcterms:W3CDTF">2013-12-12T15:16:09Z</dcterms:created>
  <dcterms:modified xsi:type="dcterms:W3CDTF">2013-12-12T15:17:35Z</dcterms:modified>
</cp:coreProperties>
</file>