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7"/>
  </p:notesMasterIdLst>
  <p:sldIdLst>
    <p:sldId id="256" r:id="rId2"/>
    <p:sldId id="259" r:id="rId3"/>
    <p:sldId id="282" r:id="rId4"/>
    <p:sldId id="258" r:id="rId5"/>
    <p:sldId id="257" r:id="rId6"/>
    <p:sldId id="260" r:id="rId7"/>
    <p:sldId id="261" r:id="rId8"/>
    <p:sldId id="295" r:id="rId9"/>
    <p:sldId id="262" r:id="rId10"/>
    <p:sldId id="293" r:id="rId11"/>
    <p:sldId id="294" r:id="rId12"/>
    <p:sldId id="263" r:id="rId13"/>
    <p:sldId id="288" r:id="rId14"/>
    <p:sldId id="289" r:id="rId15"/>
    <p:sldId id="264" r:id="rId16"/>
    <p:sldId id="290" r:id="rId17"/>
    <p:sldId id="281" r:id="rId18"/>
    <p:sldId id="287" r:id="rId19"/>
    <p:sldId id="265" r:id="rId20"/>
    <p:sldId id="285" r:id="rId21"/>
    <p:sldId id="269" r:id="rId22"/>
    <p:sldId id="268" r:id="rId23"/>
    <p:sldId id="292" r:id="rId24"/>
    <p:sldId id="283" r:id="rId25"/>
    <p:sldId id="29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4DB22-E815-404D-B7B8-F7E5E7F4AAF1}" type="datetimeFigureOut">
              <a:rPr lang="en-US" smtClean="0"/>
              <a:pPr/>
              <a:t>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7992D6-5D05-1546-A6D0-A2D86E589B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3B401CEE-076A-E341-8FE7-432499075C9E}" type="datetimeFigureOut">
              <a:rPr lang="en-US" smtClean="0"/>
              <a:pPr/>
              <a:t>2/16/14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9FA20F92-3B2D-6743-A356-F528BC8F60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401CEE-076A-E341-8FE7-432499075C9E}" type="datetimeFigureOut">
              <a:rPr lang="en-US" smtClean="0"/>
              <a:pPr/>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20F92-3B2D-6743-A356-F528BC8F60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3B401CEE-076A-E341-8FE7-432499075C9E}" type="datetimeFigureOut">
              <a:rPr lang="en-US" smtClean="0"/>
              <a:pPr/>
              <a:t>2/16/14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9FA20F92-3B2D-6743-A356-F528BC8F60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401CEE-076A-E341-8FE7-432499075C9E}" type="datetimeFigureOut">
              <a:rPr lang="en-US" smtClean="0"/>
              <a:pPr/>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20F92-3B2D-6743-A356-F528BC8F60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3B401CEE-076A-E341-8FE7-432499075C9E}" type="datetimeFigureOut">
              <a:rPr lang="en-US" smtClean="0"/>
              <a:pPr/>
              <a:t>2/16/14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9FA20F92-3B2D-6743-A356-F528BC8F60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401CEE-076A-E341-8FE7-432499075C9E}" type="datetimeFigureOut">
              <a:rPr lang="en-US" smtClean="0"/>
              <a:pPr/>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20F92-3B2D-6743-A356-F528BC8F60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401CEE-076A-E341-8FE7-432499075C9E}" type="datetimeFigureOut">
              <a:rPr lang="en-US" smtClean="0"/>
              <a:pPr/>
              <a:t>2/16/14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20F92-3B2D-6743-A356-F528BC8F60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401CEE-076A-E341-8FE7-432499075C9E}" type="datetimeFigureOut">
              <a:rPr lang="en-US" smtClean="0"/>
              <a:pPr/>
              <a:t>2/16/14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20F92-3B2D-6743-A356-F528BC8F60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B401CEE-076A-E341-8FE7-432499075C9E}" type="datetimeFigureOut">
              <a:rPr lang="en-US" smtClean="0"/>
              <a:pPr/>
              <a:t>2/16/14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9FA20F92-3B2D-6743-A356-F528BC8F60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401CEE-076A-E341-8FE7-432499075C9E}" type="datetimeFigureOut">
              <a:rPr lang="en-US" smtClean="0"/>
              <a:pPr/>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20F92-3B2D-6743-A356-F528BC8F60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3B401CEE-076A-E341-8FE7-432499075C9E}" type="datetimeFigureOut">
              <a:rPr lang="en-US" smtClean="0"/>
              <a:pPr/>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20F92-3B2D-6743-A356-F528BC8F607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3B401CEE-076A-E341-8FE7-432499075C9E}" type="datetimeFigureOut">
              <a:rPr lang="en-US" smtClean="0"/>
              <a:pPr/>
              <a:t>2/16/14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9FA20F92-3B2D-6743-A356-F528BC8F60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audio" Target="file://localhost/Users/jakecourtois/Music/iTunes/iTunes%20Music/The%20Beatles/Best%20Of/04%20All%20You%20Need%20Is%20Love.mp3" TargetMode="External"/><Relationship Id="rId2" Type="http://schemas.openxmlformats.org/officeDocument/2006/relationships/slideLayout" Target="../slideLayouts/slideLayout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3.png"/><Relationship Id="rId1" Type="http://schemas.openxmlformats.org/officeDocument/2006/relationships/audio" Target="file://localhost/Users/jakecourtois/Music/iTunes/iTunes%20Music/Beatles/Billboard%20Hot%20100%20Singles%201967/55%20Penny%20Lane.mp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9.png"/><Relationship Id="rId1" Type="http://schemas.openxmlformats.org/officeDocument/2006/relationships/video" Target="file://localhost/Users/jakecourtois/Desktop/IMG_3007.MOV"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0.png"/><Relationship Id="rId1" Type="http://schemas.openxmlformats.org/officeDocument/2006/relationships/video" Target="file://localhost/Users/jakecourtois/Pictures/iPhoto%20Library/Originals/2014/Feb%2014,%202014_2/IMG_3579.MOV" TargetMode="External"/></Relationships>
</file>

<file path=ppt/slides/_rels/slide15.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audio" Target="file://localhost/Users/jakecourtois/Music/iTunes/iTunes%20Music/Beyonce/Unknown%20Album/If%20I%20Were%20A%20Boy%201.mp3" TargetMode="External"/><Relationship Id="rId2" Type="http://schemas.openxmlformats.org/officeDocument/2006/relationships/slideLayout" Target="../slideLayouts/slideLayout2.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6" Type="http://schemas.openxmlformats.org/officeDocument/2006/relationships/image" Target="../media/image3.png"/><Relationship Id="rId4" Type="http://schemas.openxmlformats.org/officeDocument/2006/relationships/slideLayout" Target="../slideLayouts/slideLayout2.xml"/><Relationship Id="rId1" Type="http://schemas.openxmlformats.org/officeDocument/2006/relationships/audio" Target="file://localhost/Users/jakecourtois/Music/iTunes/iTunes%20Music/Special%20AKA/The%20Singles%20Collection/15%20Free%20Nelson%20Mandela.mp3" TargetMode="External"/><Relationship Id="rId2" Type="http://schemas.openxmlformats.org/officeDocument/2006/relationships/audio" Target="file://localhost/Users/jakecourtois/Music/iTunes/iTunes%20Music/M.I.A_/Arular/13%20M.I.A..mp3" TargetMode="External"/><Relationship Id="rId3" Type="http://schemas.openxmlformats.org/officeDocument/2006/relationships/audio" Target="file://localhost/Users/jakecourtois/Music/iTunes/iTunes%20Music/John%20Lennon/The%20John%20Lennon%20Collection/03%20Power%20To%20The%20People.mp3" TargetMode="External"/><Relationship Id="rId5"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audio" Target="file://localhost/Users/jakecourtois/Music/iTunes/iTunes%20Music/The%20Beatles/Best%20Of/04%20All%20You%20Need%20Is%20Love.mp3" TargetMode="External"/><Relationship Id="rId2" Type="http://schemas.openxmlformats.org/officeDocument/2006/relationships/slideLayout" Target="../slideLayouts/slideLayout2.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image" Target="../media/image3.png"/><Relationship Id="rId1" Type="http://schemas.openxmlformats.org/officeDocument/2006/relationships/audio" Target="file://localhost/Users/jakecourtois/Music/iTunes/iTunes%20Music/100%20Kids%20Songs/Veronica%20Mars%20Unofficial%20Soundtrack%20Season%201/63%20Hokey%20Pokey.mp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audio" Target="file://localhost/Users/jakecourtois/Music/iTunes/iTunes%20Music/Norah%20Jones/Come%20Away%20With%20Me/01%20Don't%20Know%20Why.mp3" TargetMode="External"/><Relationship Id="rId2" Type="http://schemas.openxmlformats.org/officeDocument/2006/relationships/slideLayout" Target="../slideLayouts/slideLayout2.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audio" Target="file://localhost/Users/jakecourtois/Music/iTunes/iTunes%20Music/Original%20Soundtrack/The%20Muppet%20Movie/01%20The%20Rainbow%20Connection.mp3" TargetMode="External"/><Relationship Id="rId2" Type="http://schemas.openxmlformats.org/officeDocument/2006/relationships/slideLayout" Target="../slideLayouts/slideLayout2.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audio" Target="file://localhost/Users/jakecourtois/Music/iTunes/iTunes%20Music/Beatles/Billboard%20Hot%20100%20Singles%201967/55%20Penny%20Lane.mp3" TargetMode="External"/><Relationship Id="rId2" Type="http://schemas.openxmlformats.org/officeDocument/2006/relationships/slideLayout" Target="../slideLayouts/slideLayout2.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err="1" smtClean="0"/>
              <a:t>USINg</a:t>
            </a:r>
            <a:r>
              <a:rPr lang="en-US" dirty="0" smtClean="0"/>
              <a:t> music to engage language learners</a:t>
            </a:r>
            <a:endParaRPr lang="en-US" dirty="0"/>
          </a:p>
        </p:txBody>
      </p:sp>
      <p:sp>
        <p:nvSpPr>
          <p:cNvPr id="3" name="Subtitle 2"/>
          <p:cNvSpPr>
            <a:spLocks noGrp="1"/>
          </p:cNvSpPr>
          <p:nvPr>
            <p:ph type="subTitle" idx="1"/>
          </p:nvPr>
        </p:nvSpPr>
        <p:spPr/>
        <p:txBody>
          <a:bodyPr>
            <a:normAutofit lnSpcReduction="10000"/>
          </a:bodyPr>
          <a:lstStyle/>
          <a:p>
            <a:r>
              <a:rPr lang="en-US" dirty="0" smtClean="0"/>
              <a:t>Kimberly Kern</a:t>
            </a:r>
          </a:p>
          <a:p>
            <a:r>
              <a:rPr lang="en-US" dirty="0" smtClean="0"/>
              <a:t>English Language Fellow 2014</a:t>
            </a:r>
          </a:p>
          <a:p>
            <a:r>
              <a:rPr lang="en-US" dirty="0" smtClean="0"/>
              <a:t>IHCI, Honduras</a:t>
            </a:r>
            <a:endParaRPr lang="en-US" dirty="0"/>
          </a:p>
        </p:txBody>
      </p:sp>
      <p:pic>
        <p:nvPicPr>
          <p:cNvPr id="4" name="Picture 3" descr="images.jpg"/>
          <p:cNvPicPr>
            <a:picLocks noChangeAspect="1"/>
          </p:cNvPicPr>
          <p:nvPr/>
        </p:nvPicPr>
        <p:blipFill>
          <a:blip r:embed="rId3"/>
          <a:stretch>
            <a:fillRect/>
          </a:stretch>
        </p:blipFill>
        <p:spPr>
          <a:xfrm>
            <a:off x="304800" y="1600200"/>
            <a:ext cx="2133600" cy="2438400"/>
          </a:xfrm>
          <a:prstGeom prst="rect">
            <a:avLst/>
          </a:prstGeom>
        </p:spPr>
      </p:pic>
      <p:pic>
        <p:nvPicPr>
          <p:cNvPr id="5" name="04 All You Need Is Love.mp3">
            <a:hlinkClick r:id="" action="ppaction://media"/>
          </p:cNvPr>
          <p:cNvPicPr>
            <a:picLocks noRot="1" noChangeAspect="1"/>
          </p:cNvPicPr>
          <p:nvPr>
            <a:audioFile r:link="rId1"/>
          </p:nvPr>
        </p:nvPicPr>
        <p:blipFill>
          <a:blip r:embed="rId4"/>
          <a:stretch>
            <a:fillRect/>
          </a:stretch>
        </p:blipFill>
        <p:spPr>
          <a:xfrm>
            <a:off x="3733800" y="3756025"/>
            <a:ext cx="282575" cy="2825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60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chor="t"/>
          <a:lstStyle/>
          <a:p>
            <a:pPr algn="ctr"/>
            <a:r>
              <a:rPr lang="en-US" dirty="0" err="1" smtClean="0"/>
              <a:t>Songfacts.com</a:t>
            </a:r>
            <a:endParaRPr lang="en-US" dirty="0"/>
          </a:p>
        </p:txBody>
      </p:sp>
      <p:sp>
        <p:nvSpPr>
          <p:cNvPr id="3" name="Content Placeholder 2"/>
          <p:cNvSpPr>
            <a:spLocks noGrp="1"/>
          </p:cNvSpPr>
          <p:nvPr>
            <p:ph idx="1"/>
          </p:nvPr>
        </p:nvSpPr>
        <p:spPr>
          <a:xfrm>
            <a:off x="457200" y="1066800"/>
            <a:ext cx="7239000" cy="5388936"/>
          </a:xfrm>
        </p:spPr>
        <p:txBody>
          <a:bodyPr>
            <a:normAutofit fontScale="92500" lnSpcReduction="20000"/>
          </a:bodyPr>
          <a:lstStyle/>
          <a:p>
            <a:pPr algn="ctr">
              <a:buNone/>
            </a:pPr>
            <a:r>
              <a:rPr lang="en-US" b="1" dirty="0" smtClean="0"/>
              <a:t>Read this paragraph</a:t>
            </a:r>
            <a:r>
              <a:rPr lang="en-US" b="1" dirty="0" smtClean="0"/>
              <a:t> about </a:t>
            </a:r>
            <a:r>
              <a:rPr lang="en-US" b="1" dirty="0" smtClean="0"/>
              <a:t>the historical and geographical context of “Penny Lane.” </a:t>
            </a:r>
            <a:endParaRPr lang="en-US" dirty="0" smtClean="0"/>
          </a:p>
          <a:p>
            <a:pPr>
              <a:buNone/>
            </a:pPr>
            <a:endParaRPr lang="en-US" dirty="0" smtClean="0"/>
          </a:p>
          <a:p>
            <a:pPr algn="ctr">
              <a:buNone/>
            </a:pPr>
            <a:r>
              <a:rPr lang="en-US" dirty="0" smtClean="0"/>
              <a:t>Paul McCartney was sitting at a bus shelter waiting for John Lennon to meet him on Penny Lane, a street near their houses. While sitting there Paul </a:t>
            </a:r>
            <a:r>
              <a:rPr lang="en-US" u="sng" dirty="0" smtClean="0"/>
              <a:t>jotted down </a:t>
            </a:r>
            <a:r>
              <a:rPr lang="en-US" dirty="0" smtClean="0"/>
              <a:t>the things he saw, including a barber's shop with pictures of its clients and a nurse selling poppies for Remembrance Day (November 11th or the day World War 1 officially ended). He later turned these into the song we now know. Penny Lane still contains the bank and barber's shop mentioned in the song.</a:t>
            </a:r>
          </a:p>
          <a:p>
            <a:pPr>
              <a:buNone/>
            </a:pPr>
            <a:r>
              <a:rPr lang="en-US" b="1" dirty="0" smtClean="0"/>
              <a:t> </a:t>
            </a:r>
            <a:endParaRPr lang="en-US" dirty="0" smtClean="0"/>
          </a:p>
          <a:p>
            <a:pPr algn="ctr">
              <a:buNone/>
            </a:pPr>
            <a:r>
              <a:rPr lang="en-US" b="1" dirty="0" smtClean="0"/>
              <a:t>Is there a good “people watching” place in your city?</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chor="t">
            <a:normAutofit/>
          </a:bodyPr>
          <a:lstStyle/>
          <a:p>
            <a:pPr algn="ctr"/>
            <a:r>
              <a:rPr lang="en-US" dirty="0" err="1" smtClean="0"/>
              <a:t>Songmeanings.com</a:t>
            </a:r>
            <a:endParaRPr lang="en-US" dirty="0"/>
          </a:p>
        </p:txBody>
      </p:sp>
      <p:sp>
        <p:nvSpPr>
          <p:cNvPr id="3" name="Content Placeholder 2"/>
          <p:cNvSpPr>
            <a:spLocks noGrp="1"/>
          </p:cNvSpPr>
          <p:nvPr>
            <p:ph idx="1"/>
          </p:nvPr>
        </p:nvSpPr>
        <p:spPr>
          <a:xfrm>
            <a:off x="457200" y="990600"/>
            <a:ext cx="7239000" cy="5465136"/>
          </a:xfrm>
        </p:spPr>
        <p:txBody>
          <a:bodyPr>
            <a:normAutofit lnSpcReduction="10000"/>
          </a:bodyPr>
          <a:lstStyle/>
          <a:p>
            <a:pPr algn="ctr">
              <a:buNone/>
            </a:pPr>
            <a:r>
              <a:rPr lang="en-US" b="1" dirty="0" smtClean="0"/>
              <a:t>Read this interpretation</a:t>
            </a:r>
            <a:r>
              <a:rPr lang="en-US" b="1" dirty="0" smtClean="0"/>
              <a:t> of </a:t>
            </a:r>
            <a:r>
              <a:rPr lang="en-US" b="1" dirty="0" smtClean="0"/>
              <a:t>the song’s lyrics. Do you agree?</a:t>
            </a:r>
            <a:endParaRPr lang="en-US" dirty="0" smtClean="0"/>
          </a:p>
          <a:p>
            <a:pPr algn="ctr">
              <a:buNone/>
            </a:pPr>
            <a:r>
              <a:rPr lang="en-US" i="1" dirty="0" smtClean="0"/>
              <a:t>"In Penny Lane there is a barber showing photographs of </a:t>
            </a:r>
            <a:r>
              <a:rPr lang="en-US" i="1" dirty="0" err="1" smtClean="0"/>
              <a:t>ev’ry</a:t>
            </a:r>
            <a:r>
              <a:rPr lang="en-US" i="1" dirty="0" smtClean="0"/>
              <a:t> head he’s had the pleasure to know. And all the people that come and go stop and say ‘Hello’."</a:t>
            </a:r>
            <a:r>
              <a:rPr lang="en-US" dirty="0" smtClean="0"/>
              <a:t/>
            </a:r>
            <a:br>
              <a:rPr lang="en-US" dirty="0" smtClean="0"/>
            </a:br>
            <a:r>
              <a:rPr lang="en-US" dirty="0" smtClean="0"/>
              <a:t/>
            </a:r>
            <a:br>
              <a:rPr lang="en-US" dirty="0" smtClean="0"/>
            </a:br>
            <a:r>
              <a:rPr lang="en-US" dirty="0" smtClean="0"/>
              <a:t>He keeps a set of photos of everyone famous he's met, like an autograph book. Not too </a:t>
            </a:r>
            <a:r>
              <a:rPr lang="en-US" u="sng" dirty="0" smtClean="0"/>
              <a:t>out there</a:t>
            </a:r>
            <a:r>
              <a:rPr lang="en-US" dirty="0" smtClean="0"/>
              <a:t>, but still strange behavior. The ordinary people of Penny Lane/Liverpool want to be near greatness, so they participate in the oddity, and </a:t>
            </a:r>
            <a:r>
              <a:rPr lang="en-US" u="sng" dirty="0" smtClean="0"/>
              <a:t>stop in </a:t>
            </a:r>
            <a:r>
              <a:rPr lang="en-US" dirty="0" smtClean="0"/>
              <a:t>to look at the photos of people they'll never be.</a:t>
            </a:r>
          </a:p>
          <a:p>
            <a:endParaRPr lang="en-US" dirty="0"/>
          </a:p>
        </p:txBody>
      </p:sp>
      <p:pic>
        <p:nvPicPr>
          <p:cNvPr id="4" name="55 Penny Lane.mp3">
            <a:hlinkClick r:id="" action="ppaction://media"/>
          </p:cNvPr>
          <p:cNvPicPr>
            <a:picLocks noRot="1" noChangeAspect="1"/>
          </p:cNvPicPr>
          <p:nvPr>
            <a:audioFile r:link="rId1"/>
          </p:nvPr>
        </p:nvPicPr>
        <p:blipFill>
          <a:blip r:embed="rId3"/>
          <a:stretch>
            <a:fillRect/>
          </a:stretch>
        </p:blipFill>
        <p:spPr>
          <a:xfrm>
            <a:off x="7010400" y="3124200"/>
            <a:ext cx="4572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65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chor="t"/>
          <a:lstStyle/>
          <a:p>
            <a:pPr algn="ctr"/>
            <a:r>
              <a:rPr lang="en-US" dirty="0" smtClean="0"/>
              <a:t>Speaking</a:t>
            </a:r>
            <a:endParaRPr lang="en-US" dirty="0"/>
          </a:p>
        </p:txBody>
      </p:sp>
      <p:sp>
        <p:nvSpPr>
          <p:cNvPr id="3" name="Content Placeholder 2"/>
          <p:cNvSpPr>
            <a:spLocks noGrp="1"/>
          </p:cNvSpPr>
          <p:nvPr>
            <p:ph idx="1"/>
          </p:nvPr>
        </p:nvSpPr>
        <p:spPr>
          <a:xfrm>
            <a:off x="457200" y="838200"/>
            <a:ext cx="7239000" cy="5617536"/>
          </a:xfrm>
        </p:spPr>
        <p:txBody>
          <a:bodyPr>
            <a:normAutofit/>
          </a:bodyPr>
          <a:lstStyle/>
          <a:p>
            <a:r>
              <a:rPr lang="es-CO" sz="3200" b="1" dirty="0" smtClean="0"/>
              <a:t>Braintorm </a:t>
            </a:r>
            <a:r>
              <a:rPr lang="es-CO" sz="3200" dirty="0" smtClean="0"/>
              <a:t>about the topic of the </a:t>
            </a:r>
            <a:r>
              <a:rPr lang="es-CO" sz="3200" dirty="0" smtClean="0"/>
              <a:t>song</a:t>
            </a:r>
          </a:p>
          <a:p>
            <a:r>
              <a:rPr lang="en-US" sz="3200" dirty="0" smtClean="0"/>
              <a:t>S</a:t>
            </a:r>
            <a:r>
              <a:rPr lang="en-US" sz="3200" b="1" dirty="0" smtClean="0"/>
              <a:t>ing and/or </a:t>
            </a:r>
            <a:r>
              <a:rPr lang="en-US" sz="3200" b="1" dirty="0" smtClean="0"/>
              <a:t>act out a song</a:t>
            </a:r>
            <a:r>
              <a:rPr lang="en-US" sz="3200" dirty="0" smtClean="0"/>
              <a:t>.</a:t>
            </a:r>
          </a:p>
          <a:p>
            <a:r>
              <a:rPr lang="en-US" sz="3200" dirty="0" smtClean="0"/>
              <a:t>G</a:t>
            </a:r>
            <a:r>
              <a:rPr sz="3200" dirty="0" smtClean="0"/>
              <a:t>roups </a:t>
            </a:r>
            <a:r>
              <a:rPr sz="3200" b="1" dirty="0" smtClean="0"/>
              <a:t>explain the lyrics </a:t>
            </a:r>
            <a:r>
              <a:rPr sz="3200" dirty="0" smtClean="0"/>
              <a:t>of</a:t>
            </a:r>
            <a:r>
              <a:rPr sz="3200" dirty="0" smtClean="0"/>
              <a:t> </a:t>
            </a:r>
            <a:r>
              <a:rPr lang="en-US" sz="3200" dirty="0" smtClean="0"/>
              <a:t>a </a:t>
            </a:r>
            <a:r>
              <a:rPr sz="3200" dirty="0" smtClean="0"/>
              <a:t>song</a:t>
            </a:r>
            <a:endParaRPr lang="en-US" sz="3200" dirty="0" smtClean="0"/>
          </a:p>
          <a:p>
            <a:r>
              <a:rPr lang="en-US" sz="3200" b="1" dirty="0" smtClean="0"/>
              <a:t>Karaoke </a:t>
            </a:r>
            <a:r>
              <a:rPr lang="en-US" sz="3200" dirty="0" smtClean="0"/>
              <a:t>at the end of class!</a:t>
            </a:r>
          </a:p>
          <a:p>
            <a:r>
              <a:rPr lang="en-US" sz="3200" dirty="0" smtClean="0"/>
              <a:t>Work on specific </a:t>
            </a:r>
            <a:r>
              <a:rPr lang="en-US" sz="3200" b="1" dirty="0" smtClean="0"/>
              <a:t>pronunciation</a:t>
            </a:r>
            <a:r>
              <a:rPr lang="en-US" sz="3200" dirty="0" smtClean="0"/>
              <a:t>.</a:t>
            </a:r>
          </a:p>
          <a:p>
            <a:pPr lvl="0"/>
            <a:r>
              <a:rPr lang="es-CO" sz="3200" dirty="0" smtClean="0"/>
              <a:t>Discuss the </a:t>
            </a:r>
            <a:r>
              <a:rPr lang="es-CO" sz="3200" b="1" dirty="0" smtClean="0"/>
              <a:t>emotions </a:t>
            </a:r>
            <a:r>
              <a:rPr lang="es-CO" sz="3200" dirty="0" smtClean="0"/>
              <a:t>of songs/genres </a:t>
            </a:r>
          </a:p>
          <a:p>
            <a:r>
              <a:rPr lang="es-CO" sz="3200" dirty="0" smtClean="0"/>
              <a:t>Students </a:t>
            </a:r>
            <a:r>
              <a:rPr lang="es-CO" sz="3200" b="1" dirty="0" smtClean="0"/>
              <a:t>create questions </a:t>
            </a:r>
            <a:r>
              <a:rPr lang="es-CO" sz="3200" dirty="0" smtClean="0"/>
              <a:t>related to the song and discuss</a:t>
            </a:r>
          </a:p>
          <a:p>
            <a:pPr lvl="0"/>
            <a:endParaRPr lang="es-CO" dirty="0" smtClean="0"/>
          </a:p>
          <a:p>
            <a:endParaRPr lang="en-US" dirty="0"/>
          </a:p>
        </p:txBody>
      </p:sp>
      <p:pic>
        <p:nvPicPr>
          <p:cNvPr id="4" name="Picture 3" descr="speaking-2.png"/>
          <p:cNvPicPr>
            <a:picLocks noChangeAspect="1"/>
          </p:cNvPicPr>
          <p:nvPr/>
        </p:nvPicPr>
        <p:blipFill>
          <a:blip r:embed="rId2"/>
          <a:stretch>
            <a:fillRect/>
          </a:stretch>
        </p:blipFill>
        <p:spPr>
          <a:xfrm>
            <a:off x="6764594" y="2819400"/>
            <a:ext cx="1388806" cy="14351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203960"/>
          </a:xfrm>
        </p:spPr>
        <p:txBody>
          <a:bodyPr>
            <a:normAutofit/>
          </a:bodyPr>
          <a:lstStyle/>
          <a:p>
            <a:pPr algn="ctr"/>
            <a:r>
              <a:rPr lang="en-US" dirty="0" smtClean="0"/>
              <a:t>Example: IHCI 3</a:t>
            </a:r>
            <a:r>
              <a:rPr lang="en-US" baseline="30000" dirty="0" smtClean="0"/>
              <a:t>rd</a:t>
            </a:r>
            <a:r>
              <a:rPr lang="en-US" dirty="0" smtClean="0"/>
              <a:t> graders perform a Christmas Song</a:t>
            </a:r>
            <a:endParaRPr lang="en-US" dirty="0"/>
          </a:p>
        </p:txBody>
      </p:sp>
      <p:pic>
        <p:nvPicPr>
          <p:cNvPr id="4" name="IMG_3007.MOV">
            <a:hlinkClick r:id="" action="ppaction://media"/>
          </p:cNvPr>
          <p:cNvPicPr/>
          <p:nvPr>
            <p:ph idx="1"/>
            <a:videoFile r:link="rId1"/>
          </p:nvPr>
        </p:nvPicPr>
        <p:blipFill>
          <a:blip r:embed="rId3"/>
          <a:stretch>
            <a:fillRect/>
          </a:stretch>
        </p:blipFill>
        <p:spPr>
          <a:xfrm>
            <a:off x="457200" y="1839912"/>
            <a:ext cx="7239000" cy="407193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a:r>
              <a:rPr lang="en-US" dirty="0" smtClean="0"/>
              <a:t>Example: IHCI access students perform for valentines day</a:t>
            </a:r>
            <a:endParaRPr lang="en-US" dirty="0"/>
          </a:p>
        </p:txBody>
      </p:sp>
      <p:pic>
        <p:nvPicPr>
          <p:cNvPr id="4" name="IMG_3579.MOV">
            <a:hlinkClick r:id="" action="ppaction://media"/>
          </p:cNvPr>
          <p:cNvPicPr/>
          <p:nvPr>
            <p:ph idx="1"/>
            <a:videoFile r:link="rId1"/>
          </p:nvPr>
        </p:nvPicPr>
        <p:blipFill>
          <a:blip r:embed="rId3"/>
          <a:stretch>
            <a:fillRect/>
          </a:stretch>
        </p:blipFill>
        <p:spPr>
          <a:xfrm>
            <a:off x="2713583" y="1609725"/>
            <a:ext cx="2726234" cy="484663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chor="t"/>
          <a:lstStyle/>
          <a:p>
            <a:pPr algn="ctr"/>
            <a:r>
              <a:rPr lang="en-US" dirty="0" smtClean="0"/>
              <a:t>Writing</a:t>
            </a:r>
            <a:endParaRPr lang="en-US" dirty="0"/>
          </a:p>
        </p:txBody>
      </p:sp>
      <p:sp>
        <p:nvSpPr>
          <p:cNvPr id="3" name="Content Placeholder 2"/>
          <p:cNvSpPr>
            <a:spLocks noGrp="1"/>
          </p:cNvSpPr>
          <p:nvPr>
            <p:ph idx="1"/>
          </p:nvPr>
        </p:nvSpPr>
        <p:spPr>
          <a:xfrm>
            <a:off x="457200" y="1066800"/>
            <a:ext cx="7239000" cy="5388936"/>
          </a:xfrm>
        </p:spPr>
        <p:txBody>
          <a:bodyPr/>
          <a:lstStyle/>
          <a:p>
            <a:r>
              <a:rPr lang="es-CO" sz="3200" b="1" dirty="0" smtClean="0"/>
              <a:t>S</a:t>
            </a:r>
            <a:r>
              <a:rPr lang="es-CO" sz="3200" b="1" dirty="0" smtClean="0"/>
              <a:t>ummarize </a:t>
            </a:r>
            <a:r>
              <a:rPr lang="es-CO" sz="3200" dirty="0" smtClean="0"/>
              <a:t>a </a:t>
            </a:r>
            <a:r>
              <a:rPr lang="es-CO" sz="3200" dirty="0" smtClean="0"/>
              <a:t>song.</a:t>
            </a:r>
            <a:endParaRPr lang="es-CO" sz="3200" dirty="0" smtClean="0"/>
          </a:p>
          <a:p>
            <a:r>
              <a:rPr lang="es-CO" sz="3200" b="1" dirty="0" smtClean="0"/>
              <a:t>C</a:t>
            </a:r>
            <a:r>
              <a:rPr lang="es-CO" sz="3200" b="1" dirty="0" smtClean="0"/>
              <a:t>reate </a:t>
            </a:r>
            <a:r>
              <a:rPr lang="es-CO" sz="3200" b="1" dirty="0" smtClean="0"/>
              <a:t>their own lyrics</a:t>
            </a:r>
            <a:r>
              <a:rPr lang="es-CO" sz="3200" b="1" dirty="0" smtClean="0"/>
              <a:t> </a:t>
            </a:r>
            <a:r>
              <a:rPr lang="es-CO" sz="3200" dirty="0" smtClean="0"/>
              <a:t>using a </a:t>
            </a:r>
            <a:r>
              <a:rPr lang="es-CO" sz="3200" dirty="0" smtClean="0"/>
              <a:t>grammar pattern</a:t>
            </a:r>
            <a:endParaRPr lang="es-CO" sz="3200" dirty="0" smtClean="0"/>
          </a:p>
          <a:p>
            <a:r>
              <a:rPr lang="es-CO" sz="3200" dirty="0" smtClean="0"/>
              <a:t>C</a:t>
            </a:r>
            <a:r>
              <a:rPr lang="es-CO" sz="3200" dirty="0" smtClean="0"/>
              <a:t>lassroom </a:t>
            </a:r>
            <a:r>
              <a:rPr lang="es-CO" sz="3200" b="1" dirty="0" smtClean="0"/>
              <a:t>theme song</a:t>
            </a:r>
            <a:endParaRPr lang="es-CO" sz="3200" b="1" dirty="0" smtClean="0"/>
          </a:p>
          <a:p>
            <a:r>
              <a:rPr lang="en-US" sz="3200" dirty="0" smtClean="0"/>
              <a:t>Student </a:t>
            </a:r>
            <a:r>
              <a:rPr lang="en-US" sz="3200" dirty="0" smtClean="0"/>
              <a:t>“</a:t>
            </a:r>
            <a:r>
              <a:rPr lang="en-US" sz="3200" b="1" dirty="0" smtClean="0"/>
              <a:t>songbooks</a:t>
            </a:r>
            <a:r>
              <a:rPr lang="en-US" sz="3200" dirty="0" smtClean="0"/>
              <a:t>”.</a:t>
            </a:r>
            <a:endParaRPr lang="en-US" sz="3200" dirty="0" smtClean="0"/>
          </a:p>
          <a:p>
            <a:r>
              <a:rPr lang="en-US" sz="3200" b="1" dirty="0" smtClean="0"/>
              <a:t>P</a:t>
            </a:r>
            <a:r>
              <a:rPr lang="en-US" sz="3200" b="1" dirty="0" smtClean="0"/>
              <a:t>ersonal feelings/emotions</a:t>
            </a:r>
            <a:endParaRPr lang="en-US" sz="3200" dirty="0" smtClean="0"/>
          </a:p>
          <a:p>
            <a:r>
              <a:rPr lang="en-US" sz="3200" b="1" dirty="0" smtClean="0"/>
              <a:t>Translate </a:t>
            </a:r>
            <a:r>
              <a:rPr lang="en-US" sz="3200" dirty="0" smtClean="0"/>
              <a:t>a </a:t>
            </a:r>
            <a:r>
              <a:rPr lang="en-US" sz="3200" dirty="0" smtClean="0"/>
              <a:t>favorite</a:t>
            </a:r>
            <a:r>
              <a:rPr lang="en-US" sz="3200" dirty="0" smtClean="0"/>
              <a:t> </a:t>
            </a:r>
            <a:r>
              <a:rPr lang="en-US" sz="3200" dirty="0" smtClean="0"/>
              <a:t>song</a:t>
            </a:r>
          </a:p>
          <a:p>
            <a:r>
              <a:rPr lang="en-US" sz="3200" dirty="0" smtClean="0"/>
              <a:t>Write </a:t>
            </a:r>
            <a:r>
              <a:rPr lang="en-US" sz="3200" b="1" dirty="0" smtClean="0"/>
              <a:t>interpretations </a:t>
            </a:r>
            <a:r>
              <a:rPr lang="en-US" sz="3200" dirty="0" smtClean="0"/>
              <a:t>to a song- what is it REALLY about?  </a:t>
            </a:r>
          </a:p>
          <a:p>
            <a:endParaRPr lang="es-CO" dirty="0" smtClean="0"/>
          </a:p>
          <a:p>
            <a:endParaRPr lang="es-CO" dirty="0" smtClean="0"/>
          </a:p>
          <a:p>
            <a:endParaRPr lang="es-CO" dirty="0" smtClean="0"/>
          </a:p>
          <a:p>
            <a:endParaRPr lang="en-US" dirty="0"/>
          </a:p>
        </p:txBody>
      </p:sp>
      <p:pic>
        <p:nvPicPr>
          <p:cNvPr id="4" name="Picture 3" descr="write"/>
          <p:cNvPicPr>
            <a:picLocks noChangeAspect="1"/>
          </p:cNvPicPr>
          <p:nvPr/>
        </p:nvPicPr>
        <p:blipFill>
          <a:blip r:embed="rId3"/>
          <a:stretch>
            <a:fillRect/>
          </a:stretch>
        </p:blipFill>
        <p:spPr>
          <a:xfrm>
            <a:off x="5562600" y="2209800"/>
            <a:ext cx="1676400" cy="1729498"/>
          </a:xfrm>
          <a:prstGeom prst="rect">
            <a:avLst/>
          </a:prstGeom>
        </p:spPr>
      </p:pic>
      <p:pic>
        <p:nvPicPr>
          <p:cNvPr id="5" name="If I Were A Boy 1.mp3">
            <a:hlinkClick r:id="" action="ppaction://media"/>
          </p:cNvPr>
          <p:cNvPicPr>
            <a:picLocks noRot="1" noChangeAspect="1"/>
          </p:cNvPicPr>
          <p:nvPr>
            <a:audioFile r:link="rId1"/>
          </p:nvPr>
        </p:nvPicPr>
        <p:blipFill>
          <a:blip r:embed="rId4"/>
          <a:stretch>
            <a:fillRect/>
          </a:stretch>
        </p:blipFill>
        <p:spPr>
          <a:xfrm>
            <a:off x="6248400" y="4343400"/>
            <a:ext cx="4572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99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chor="t"/>
          <a:lstStyle/>
          <a:p>
            <a:pPr algn="ctr"/>
            <a:r>
              <a:rPr lang="en-US" dirty="0" smtClean="0"/>
              <a:t>If I were a...</a:t>
            </a:r>
            <a:endParaRPr lang="en-US" dirty="0"/>
          </a:p>
        </p:txBody>
      </p:sp>
      <p:sp>
        <p:nvSpPr>
          <p:cNvPr id="3" name="Content Placeholder 2"/>
          <p:cNvSpPr>
            <a:spLocks noGrp="1"/>
          </p:cNvSpPr>
          <p:nvPr>
            <p:ph idx="1"/>
          </p:nvPr>
        </p:nvSpPr>
        <p:spPr>
          <a:xfrm>
            <a:off x="457200" y="1066800"/>
            <a:ext cx="7239000" cy="5388936"/>
          </a:xfrm>
        </p:spPr>
        <p:txBody>
          <a:bodyPr>
            <a:normAutofit/>
          </a:bodyPr>
          <a:lstStyle/>
          <a:p>
            <a:pPr>
              <a:buNone/>
            </a:pPr>
            <a:r>
              <a:rPr lang="en-US" sz="3200" u="sng" dirty="0" smtClean="0"/>
              <a:t>If I were </a:t>
            </a:r>
            <a:r>
              <a:rPr lang="en-US" sz="3200" dirty="0" smtClean="0"/>
              <a:t>a bed,</a:t>
            </a:r>
          </a:p>
          <a:p>
            <a:pPr>
              <a:buNone/>
            </a:pPr>
            <a:r>
              <a:rPr lang="en-US" sz="3200" u="sng" dirty="0" smtClean="0"/>
              <a:t>I’d</a:t>
            </a:r>
            <a:r>
              <a:rPr lang="en-US" sz="3200" dirty="0" smtClean="0"/>
              <a:t> get to snuggle all day</a:t>
            </a:r>
          </a:p>
          <a:p>
            <a:pPr>
              <a:buNone/>
            </a:pPr>
            <a:r>
              <a:rPr lang="en-US" sz="3200" u="sng" dirty="0" smtClean="0"/>
              <a:t>I’d</a:t>
            </a:r>
            <a:r>
              <a:rPr lang="en-US" sz="3200" dirty="0" smtClean="0"/>
              <a:t> be sheets and soft pillows and</a:t>
            </a:r>
          </a:p>
          <a:p>
            <a:pPr>
              <a:buNone/>
            </a:pPr>
            <a:r>
              <a:rPr lang="en-US" sz="3200" u="sng" dirty="0" smtClean="0"/>
              <a:t>I’d never </a:t>
            </a:r>
            <a:r>
              <a:rPr lang="en-US" sz="3200" dirty="0" smtClean="0"/>
              <a:t>be cold again.</a:t>
            </a:r>
          </a:p>
          <a:p>
            <a:pPr>
              <a:buNone/>
            </a:pPr>
            <a:endParaRPr lang="en-US" sz="3200" dirty="0" smtClean="0"/>
          </a:p>
          <a:p>
            <a:pPr>
              <a:buNone/>
            </a:pPr>
            <a:r>
              <a:rPr lang="en-US" sz="3200" u="sng" dirty="0" smtClean="0"/>
              <a:t>If I were </a:t>
            </a:r>
            <a:r>
              <a:rPr lang="en-US" sz="3200" dirty="0" smtClean="0"/>
              <a:t>a bed,</a:t>
            </a:r>
          </a:p>
          <a:p>
            <a:pPr>
              <a:buNone/>
            </a:pPr>
            <a:r>
              <a:rPr lang="en-US" sz="3200" u="sng" dirty="0" smtClean="0"/>
              <a:t>I’d</a:t>
            </a:r>
            <a:r>
              <a:rPr lang="en-US" sz="3200" dirty="0" smtClean="0"/>
              <a:t> get to watch some TV,</a:t>
            </a:r>
          </a:p>
          <a:p>
            <a:pPr>
              <a:buNone/>
            </a:pPr>
            <a:r>
              <a:rPr lang="en-US" sz="3200" u="sng" dirty="0" smtClean="0"/>
              <a:t>I’d</a:t>
            </a:r>
            <a:r>
              <a:rPr lang="en-US" sz="3200" dirty="0" smtClean="0"/>
              <a:t> always be comfortable and</a:t>
            </a:r>
          </a:p>
          <a:p>
            <a:pPr>
              <a:buNone/>
            </a:pPr>
            <a:r>
              <a:rPr lang="en-US" sz="3200" u="sng" dirty="0" smtClean="0"/>
              <a:t>I’d never </a:t>
            </a:r>
            <a:r>
              <a:rPr lang="en-US" sz="3200" dirty="0" smtClean="0"/>
              <a:t> complain again.</a:t>
            </a:r>
            <a:endParaRPr lang="en-US" sz="3200" dirty="0"/>
          </a:p>
        </p:txBody>
      </p:sp>
      <p:pic>
        <p:nvPicPr>
          <p:cNvPr id="4" name="Picture 3" descr="bed_walnut.jpg"/>
          <p:cNvPicPr>
            <a:picLocks noChangeAspect="1"/>
          </p:cNvPicPr>
          <p:nvPr/>
        </p:nvPicPr>
        <p:blipFill>
          <a:blip r:embed="rId2"/>
          <a:stretch>
            <a:fillRect/>
          </a:stretch>
        </p:blipFill>
        <p:spPr>
          <a:xfrm>
            <a:off x="5410200" y="2819400"/>
            <a:ext cx="2209800" cy="16132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chor="t"/>
          <a:lstStyle/>
          <a:p>
            <a:pPr algn="ctr"/>
            <a:r>
              <a:rPr lang="en-US" dirty="0" smtClean="0"/>
              <a:t>Grammar!</a:t>
            </a:r>
            <a:endParaRPr lang="en-US" dirty="0"/>
          </a:p>
        </p:txBody>
      </p:sp>
      <p:sp>
        <p:nvSpPr>
          <p:cNvPr id="3" name="Content Placeholder 2"/>
          <p:cNvSpPr>
            <a:spLocks noGrp="1"/>
          </p:cNvSpPr>
          <p:nvPr>
            <p:ph idx="1"/>
          </p:nvPr>
        </p:nvSpPr>
        <p:spPr>
          <a:xfrm>
            <a:off x="457200" y="990600"/>
            <a:ext cx="7239000" cy="5465136"/>
          </a:xfrm>
        </p:spPr>
        <p:txBody>
          <a:bodyPr>
            <a:normAutofit/>
          </a:bodyPr>
          <a:lstStyle/>
          <a:p>
            <a:r>
              <a:rPr dirty="0" smtClean="0"/>
              <a:t>Teach a song that</a:t>
            </a:r>
            <a:r>
              <a:rPr lang="en-US" dirty="0" smtClean="0"/>
              <a:t> uses</a:t>
            </a:r>
            <a:r>
              <a:rPr lang="en-US" b="1" dirty="0" smtClean="0"/>
              <a:t> </a:t>
            </a:r>
            <a:r>
              <a:rPr dirty="0" smtClean="0"/>
              <a:t>a new tense</a:t>
            </a:r>
            <a:r>
              <a:rPr lang="en-US" dirty="0" smtClean="0"/>
              <a:t> or pattern</a:t>
            </a:r>
            <a:r>
              <a:rPr dirty="0" smtClean="0"/>
              <a:t> you have introduced</a:t>
            </a:r>
            <a:r>
              <a:rPr lang="en-US" dirty="0" smtClean="0"/>
              <a:t> to PRACTICE:</a:t>
            </a:r>
          </a:p>
          <a:p>
            <a:pPr>
              <a:buNone/>
            </a:pPr>
            <a:endParaRPr lang="en-US" dirty="0" smtClean="0"/>
          </a:p>
          <a:p>
            <a:pPr lvl="1"/>
            <a:r>
              <a:rPr lang="en-US" u="sng" dirty="0" smtClean="0"/>
              <a:t>Hokey Pokey</a:t>
            </a:r>
            <a:r>
              <a:rPr lang="en-US" dirty="0" smtClean="0"/>
              <a:t>- Imperative, Present, Possessive </a:t>
            </a:r>
          </a:p>
          <a:p>
            <a:pPr lvl="1"/>
            <a:r>
              <a:rPr lang="en-US" u="sng" dirty="0" smtClean="0"/>
              <a:t>I Don’t Know Why</a:t>
            </a:r>
            <a:r>
              <a:rPr lang="en-US" dirty="0" smtClean="0"/>
              <a:t>, Norah Jones- Past</a:t>
            </a:r>
          </a:p>
          <a:p>
            <a:pPr lvl="1"/>
            <a:r>
              <a:rPr lang="en-US" u="sng" dirty="0" smtClean="0"/>
              <a:t>The Rainbow Connection</a:t>
            </a:r>
            <a:r>
              <a:rPr lang="en-US" dirty="0" smtClean="0"/>
              <a:t>, Kermit- Questions</a:t>
            </a:r>
          </a:p>
          <a:p>
            <a:pPr lvl="1"/>
            <a:r>
              <a:rPr lang="en-US" u="sng" dirty="0" smtClean="0"/>
              <a:t>Penny Lane</a:t>
            </a:r>
            <a:r>
              <a:rPr lang="en-US" dirty="0" smtClean="0"/>
              <a:t>, The Beatles- prepositions</a:t>
            </a:r>
          </a:p>
          <a:p>
            <a:pPr lvl="1"/>
            <a:r>
              <a:rPr lang="en-US" u="sng" dirty="0" smtClean="0"/>
              <a:t>Rudolf the Red-nosed Reindeer</a:t>
            </a:r>
            <a:r>
              <a:rPr lang="en-US" dirty="0" smtClean="0"/>
              <a:t>- adjectives</a:t>
            </a:r>
          </a:p>
          <a:p>
            <a:pPr lvl="1"/>
            <a:r>
              <a:rPr lang="en-US" u="sng" dirty="0" smtClean="0"/>
              <a:t>A Thousand Years</a:t>
            </a:r>
            <a:r>
              <a:rPr lang="en-US" dirty="0" smtClean="0"/>
              <a:t>, Christina </a:t>
            </a:r>
            <a:r>
              <a:rPr lang="en-US" dirty="0" err="1" smtClean="0"/>
              <a:t>Perri</a:t>
            </a:r>
            <a:r>
              <a:rPr lang="en-US" dirty="0" smtClean="0"/>
              <a:t>- mixed tenses </a:t>
            </a:r>
          </a:p>
          <a:p>
            <a:pPr lvl="1"/>
            <a:r>
              <a:rPr lang="en-US" u="sng" dirty="0" smtClean="0"/>
              <a:t>If I Were a Boy</a:t>
            </a:r>
            <a:r>
              <a:rPr lang="en-US" dirty="0" smtClean="0"/>
              <a:t>, </a:t>
            </a:r>
            <a:r>
              <a:rPr lang="en-US" dirty="0" err="1" smtClean="0"/>
              <a:t>Beyonce</a:t>
            </a:r>
            <a:r>
              <a:rPr lang="en-US" dirty="0" smtClean="0"/>
              <a:t>- Conditional</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0675"/>
            <a:ext cx="8077200" cy="746125"/>
          </a:xfrm>
        </p:spPr>
        <p:txBody>
          <a:bodyPr anchor="t"/>
          <a:lstStyle/>
          <a:p>
            <a:pPr algn="ctr"/>
            <a:r>
              <a:rPr lang="en-US" dirty="0" smtClean="0"/>
              <a:t>Culture through music </a:t>
            </a:r>
            <a:endParaRPr lang="en-US" dirty="0"/>
          </a:p>
        </p:txBody>
      </p:sp>
      <p:sp>
        <p:nvSpPr>
          <p:cNvPr id="3" name="Content Placeholder 2"/>
          <p:cNvSpPr>
            <a:spLocks noGrp="1"/>
          </p:cNvSpPr>
          <p:nvPr>
            <p:ph idx="4294967295"/>
          </p:nvPr>
        </p:nvSpPr>
        <p:spPr>
          <a:xfrm>
            <a:off x="0" y="1066800"/>
            <a:ext cx="8077200" cy="5791200"/>
          </a:xfrm>
        </p:spPr>
        <p:txBody>
          <a:bodyPr anchor="ctr"/>
          <a:lstStyle/>
          <a:p>
            <a:pPr algn="ctr">
              <a:buNone/>
            </a:pPr>
            <a:r>
              <a:rPr lang="en-US" i="1" dirty="0" smtClean="0"/>
              <a:t>  </a:t>
            </a:r>
          </a:p>
          <a:p>
            <a:pPr algn="ctr">
              <a:buNone/>
            </a:pPr>
            <a:r>
              <a:rPr lang="en-US" i="1" dirty="0" smtClean="0"/>
              <a:t> </a:t>
            </a:r>
            <a:r>
              <a:rPr dirty="0" smtClean="0"/>
              <a:t>Music is represented uniquely in </a:t>
            </a:r>
            <a:r>
              <a:rPr b="1" dirty="0" smtClean="0"/>
              <a:t>every culture </a:t>
            </a:r>
            <a:r>
              <a:rPr dirty="0" smtClean="0"/>
              <a:t>around the world.</a:t>
            </a:r>
            <a:r>
              <a:rPr lang="en-US" dirty="0" smtClean="0"/>
              <a:t> </a:t>
            </a:r>
            <a:r>
              <a:rPr dirty="0" smtClean="0"/>
              <a:t>Each region of the world has different influences and </a:t>
            </a:r>
            <a:r>
              <a:rPr b="1" dirty="0" smtClean="0"/>
              <a:t>traditional purposes </a:t>
            </a:r>
            <a:r>
              <a:rPr dirty="0" smtClean="0"/>
              <a:t>for music.  Showing videos and playing recordings as examples of lifestyle in other countries will engage and excite students while simultaneously broadening their cultural horizon.  Learning through music also allows for teaching of </a:t>
            </a:r>
            <a:r>
              <a:rPr b="1" dirty="0" smtClean="0"/>
              <a:t>historical context</a:t>
            </a:r>
            <a:r>
              <a:rPr dirty="0" smtClean="0"/>
              <a:t> as well as </a:t>
            </a:r>
            <a:r>
              <a:rPr b="1" dirty="0" smtClean="0"/>
              <a:t>similarities and differences </a:t>
            </a:r>
            <a:r>
              <a:rPr dirty="0" smtClean="0"/>
              <a:t>of music students listen to daily.</a:t>
            </a:r>
            <a:r>
              <a:rPr i="1" dirty="0" smtClean="0"/>
              <a:t> </a:t>
            </a:r>
            <a:endParaRPr lang="en-US" dirty="0" smtClean="0"/>
          </a:p>
          <a:p>
            <a:pPr lvl="1" algn="ctr">
              <a:buNone/>
            </a:pPr>
            <a:endParaRPr lang="en-US" dirty="0" smtClean="0"/>
          </a:p>
        </p:txBody>
      </p:sp>
      <p:pic>
        <p:nvPicPr>
          <p:cNvPr id="4" name="Picture 3" descr="flag banner"/>
          <p:cNvPicPr>
            <a:picLocks noChangeAspect="1"/>
          </p:cNvPicPr>
          <p:nvPr/>
        </p:nvPicPr>
        <p:blipFill>
          <a:blip r:embed="rId2"/>
          <a:stretch>
            <a:fillRect/>
          </a:stretch>
        </p:blipFill>
        <p:spPr>
          <a:xfrm>
            <a:off x="228600" y="1066800"/>
            <a:ext cx="7620000" cy="990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chor="t"/>
          <a:lstStyle/>
          <a:p>
            <a:pPr algn="ctr"/>
            <a:r>
              <a:rPr lang="en-US" dirty="0" smtClean="0"/>
              <a:t>Culture through music </a:t>
            </a:r>
            <a:endParaRPr lang="en-US" dirty="0"/>
          </a:p>
        </p:txBody>
      </p:sp>
      <p:sp>
        <p:nvSpPr>
          <p:cNvPr id="3" name="Content Placeholder 2"/>
          <p:cNvSpPr>
            <a:spLocks noGrp="1"/>
          </p:cNvSpPr>
          <p:nvPr>
            <p:ph idx="1"/>
          </p:nvPr>
        </p:nvSpPr>
        <p:spPr>
          <a:xfrm>
            <a:off x="457200" y="1066800"/>
            <a:ext cx="7239000" cy="5791200"/>
          </a:xfrm>
        </p:spPr>
        <p:txBody>
          <a:bodyPr>
            <a:normAutofit lnSpcReduction="10000"/>
          </a:bodyPr>
          <a:lstStyle/>
          <a:p>
            <a:r>
              <a:rPr lang="en-US" sz="2800" b="1" dirty="0" smtClean="0"/>
              <a:t>H</a:t>
            </a:r>
            <a:r>
              <a:rPr lang="en-US" sz="2800" b="1" dirty="0" smtClean="0"/>
              <a:t>oliday</a:t>
            </a:r>
            <a:r>
              <a:rPr sz="2800" b="1" dirty="0" smtClean="0"/>
              <a:t> </a:t>
            </a:r>
            <a:r>
              <a:rPr sz="2800" b="1" dirty="0" smtClean="0"/>
              <a:t>vocabulary </a:t>
            </a:r>
            <a:r>
              <a:rPr sz="2800" dirty="0" smtClean="0"/>
              <a:t>through traditional carols</a:t>
            </a:r>
            <a:r>
              <a:rPr lang="en-US" sz="2800" dirty="0" smtClean="0"/>
              <a:t> and songs</a:t>
            </a:r>
          </a:p>
          <a:p>
            <a:pPr lvl="1"/>
            <a:r>
              <a:rPr lang="en-US" sz="2800" dirty="0" smtClean="0"/>
              <a:t>Ex: 12 Days of Christmas</a:t>
            </a:r>
            <a:endParaRPr lang="en-US" sz="2800" dirty="0" smtClean="0"/>
          </a:p>
          <a:p>
            <a:r>
              <a:rPr lang="en-US" sz="2800" b="1" dirty="0" smtClean="0"/>
              <a:t>S</a:t>
            </a:r>
            <a:r>
              <a:rPr sz="2800" b="1" dirty="0" smtClean="0"/>
              <a:t>ociopolitical </a:t>
            </a:r>
            <a:r>
              <a:rPr sz="2800" b="1" dirty="0" smtClean="0"/>
              <a:t>context</a:t>
            </a:r>
            <a:r>
              <a:rPr sz="2800" dirty="0" smtClean="0"/>
              <a:t> or literary </a:t>
            </a:r>
            <a:r>
              <a:rPr sz="2800" b="1" dirty="0" smtClean="0"/>
              <a:t>history</a:t>
            </a:r>
            <a:endParaRPr lang="en-US" sz="2800" b="1" dirty="0" smtClean="0"/>
          </a:p>
          <a:p>
            <a:pPr lvl="1"/>
            <a:r>
              <a:rPr lang="en-US" sz="2800" dirty="0" smtClean="0"/>
              <a:t>Ex: Civil Rights Era/ Vietnam War  </a:t>
            </a:r>
            <a:r>
              <a:rPr lang="en-US" sz="2800" dirty="0" smtClean="0"/>
              <a:t> </a:t>
            </a:r>
          </a:p>
          <a:p>
            <a:pPr lvl="1">
              <a:buNone/>
            </a:pPr>
            <a:r>
              <a:rPr lang="en-US" sz="2800" dirty="0" smtClean="0"/>
              <a:t>                 </a:t>
            </a:r>
            <a:r>
              <a:rPr lang="en-US" sz="2800" dirty="0" smtClean="0"/>
              <a:t>(John Lennon)</a:t>
            </a:r>
            <a:endParaRPr lang="en-US" sz="2800" dirty="0" smtClean="0"/>
          </a:p>
          <a:p>
            <a:pPr lvl="1"/>
            <a:r>
              <a:rPr lang="en-US" sz="2800" dirty="0" smtClean="0"/>
              <a:t>Ex: 1920 Prohibition </a:t>
            </a:r>
            <a:r>
              <a:rPr lang="en-US" sz="2800" dirty="0" smtClean="0"/>
              <a:t>  </a:t>
            </a:r>
            <a:r>
              <a:rPr lang="en-US" sz="2800" dirty="0" smtClean="0"/>
              <a:t>(Charleston)</a:t>
            </a:r>
          </a:p>
          <a:p>
            <a:pPr lvl="1"/>
            <a:r>
              <a:rPr lang="en-US" sz="2800" dirty="0" smtClean="0"/>
              <a:t>Ex: Hip Hop culture  </a:t>
            </a:r>
            <a:r>
              <a:rPr lang="en-US" sz="2800" dirty="0" smtClean="0"/>
              <a:t>(</a:t>
            </a:r>
            <a:r>
              <a:rPr lang="en-US" sz="2800" dirty="0" smtClean="0"/>
              <a:t>M.I.A</a:t>
            </a:r>
            <a:r>
              <a:rPr lang="en-US" sz="2800" dirty="0" smtClean="0"/>
              <a:t>)       </a:t>
            </a:r>
          </a:p>
          <a:p>
            <a:r>
              <a:rPr lang="en-US" sz="2800" b="1" dirty="0" smtClean="0"/>
              <a:t>F</a:t>
            </a:r>
            <a:r>
              <a:rPr lang="en-US" sz="2800" b="1" dirty="0" smtClean="0"/>
              <a:t>amous </a:t>
            </a:r>
            <a:r>
              <a:rPr lang="en-US" sz="2800" b="1" dirty="0" smtClean="0"/>
              <a:t>people </a:t>
            </a:r>
            <a:r>
              <a:rPr lang="en-US" sz="2800" dirty="0" smtClean="0"/>
              <a:t>and</a:t>
            </a:r>
            <a:r>
              <a:rPr lang="en-US" sz="2800" b="1" dirty="0" smtClean="0"/>
              <a:t> world </a:t>
            </a:r>
            <a:r>
              <a:rPr lang="en-US" sz="2800" dirty="0" smtClean="0"/>
              <a:t>issues </a:t>
            </a:r>
          </a:p>
          <a:p>
            <a:pPr lvl="1"/>
            <a:r>
              <a:rPr lang="en-US" sz="2800" dirty="0" smtClean="0"/>
              <a:t>Ex: Nelson Mandela and apartheid in South Africa  (The Specials)</a:t>
            </a:r>
          </a:p>
          <a:p>
            <a:pPr lvl="1"/>
            <a:r>
              <a:rPr lang="en-US" sz="2800" dirty="0" smtClean="0"/>
              <a:t>Ex: King Tut   (Steve Martin)   </a:t>
            </a:r>
          </a:p>
          <a:p>
            <a:pPr lvl="1"/>
            <a:endParaRPr lang="en-US" dirty="0" smtClean="0"/>
          </a:p>
          <a:p>
            <a:pPr lvl="1"/>
            <a:endParaRPr lang="en-US" dirty="0" smtClean="0"/>
          </a:p>
          <a:p>
            <a:pPr lvl="1">
              <a:buNone/>
            </a:pPr>
            <a:endParaRPr lang="en-US" dirty="0" smtClean="0"/>
          </a:p>
          <a:p>
            <a:pPr lvl="1">
              <a:buNone/>
            </a:pPr>
            <a:endParaRPr lang="en-US" dirty="0" smtClean="0"/>
          </a:p>
        </p:txBody>
      </p:sp>
      <p:pic>
        <p:nvPicPr>
          <p:cNvPr id="4" name="Picture 3" descr="culture"/>
          <p:cNvPicPr>
            <a:picLocks noChangeAspect="1"/>
          </p:cNvPicPr>
          <p:nvPr/>
        </p:nvPicPr>
        <p:blipFill>
          <a:blip r:embed="rId5"/>
          <a:stretch>
            <a:fillRect/>
          </a:stretch>
        </p:blipFill>
        <p:spPr>
          <a:xfrm>
            <a:off x="6724650" y="3733800"/>
            <a:ext cx="1276350" cy="1276350"/>
          </a:xfrm>
          <a:prstGeom prst="rect">
            <a:avLst/>
          </a:prstGeom>
        </p:spPr>
      </p:pic>
      <p:pic>
        <p:nvPicPr>
          <p:cNvPr id="5" name="15 Free Nelson Mandela.mp3">
            <a:hlinkClick r:id="" action="ppaction://media"/>
          </p:cNvPr>
          <p:cNvPicPr>
            <a:picLocks noRot="1" noChangeAspect="1"/>
          </p:cNvPicPr>
          <p:nvPr>
            <a:audioFile r:link="rId1"/>
          </p:nvPr>
        </p:nvPicPr>
        <p:blipFill>
          <a:blip r:embed="rId6"/>
          <a:stretch>
            <a:fillRect/>
          </a:stretch>
        </p:blipFill>
        <p:spPr>
          <a:xfrm>
            <a:off x="5764212" y="5661025"/>
            <a:ext cx="511175" cy="511175"/>
          </a:xfrm>
          <a:prstGeom prst="rect">
            <a:avLst/>
          </a:prstGeom>
        </p:spPr>
      </p:pic>
      <p:pic>
        <p:nvPicPr>
          <p:cNvPr id="6" name="13 M.I.A..mp3">
            <a:hlinkClick r:id="" action="ppaction://media"/>
          </p:cNvPr>
          <p:cNvPicPr>
            <a:picLocks noRot="1" noChangeAspect="1"/>
          </p:cNvPicPr>
          <p:nvPr>
            <a:audioFile r:link="rId2"/>
          </p:nvPr>
        </p:nvPicPr>
        <p:blipFill>
          <a:blip r:embed="rId6"/>
          <a:stretch>
            <a:fillRect/>
          </a:stretch>
        </p:blipFill>
        <p:spPr>
          <a:xfrm>
            <a:off x="457200" y="4419600"/>
            <a:ext cx="282575" cy="282575"/>
          </a:xfrm>
          <a:prstGeom prst="rect">
            <a:avLst/>
          </a:prstGeom>
        </p:spPr>
      </p:pic>
      <p:pic>
        <p:nvPicPr>
          <p:cNvPr id="7" name="03 Power To The People.mp3">
            <a:hlinkClick r:id="" action="ppaction://media"/>
          </p:cNvPr>
          <p:cNvPicPr>
            <a:picLocks noRot="1" noChangeAspect="1"/>
          </p:cNvPicPr>
          <p:nvPr>
            <a:audioFile r:link="rId3"/>
          </p:nvPr>
        </p:nvPicPr>
        <p:blipFill>
          <a:blip r:embed="rId6"/>
          <a:stretch>
            <a:fillRect/>
          </a:stretch>
        </p:blipFill>
        <p:spPr>
          <a:xfrm>
            <a:off x="457200" y="2971800"/>
            <a:ext cx="282575" cy="2825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65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7777"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8843"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990600"/>
            <a:ext cx="6255488" cy="3505200"/>
          </a:xfrm>
        </p:spPr>
        <p:txBody>
          <a:bodyPr>
            <a:normAutofit fontScale="90000"/>
          </a:bodyPr>
          <a:lstStyle/>
          <a:p>
            <a:pPr algn="ctr"/>
            <a:r>
              <a:rPr lang="en-US" dirty="0" smtClean="0"/>
              <a:t>“Music is the universal language of mankind</a:t>
            </a:r>
            <a:r>
              <a:rPr lang="en-US" dirty="0" smtClean="0"/>
              <a:t>”</a:t>
            </a:r>
            <a:br>
              <a:rPr lang="en-US" dirty="0" smtClean="0"/>
            </a:br>
            <a:r>
              <a:rPr lang="en-US" dirty="0" smtClean="0"/>
              <a:t/>
            </a:r>
            <a:br>
              <a:rPr lang="en-US" dirty="0" smtClean="0"/>
            </a:br>
            <a:r>
              <a:rPr lang="en-US" dirty="0" smtClean="0"/>
              <a:t/>
            </a:r>
            <a:br>
              <a:rPr lang="en-US" dirty="0" smtClean="0"/>
            </a:br>
            <a:r>
              <a:rPr lang="en-US" sz="2400" dirty="0" err="1" smtClean="0">
                <a:solidFill>
                  <a:schemeClr val="tx1"/>
                </a:solidFill>
                <a:latin typeface="Arial Narrow"/>
                <a:cs typeface="Arial Narrow"/>
              </a:rPr>
              <a:t>henry</a:t>
            </a:r>
            <a:r>
              <a:rPr lang="en-US" sz="2400" dirty="0" smtClean="0">
                <a:solidFill>
                  <a:schemeClr val="tx1"/>
                </a:solidFill>
                <a:latin typeface="Arial Narrow"/>
                <a:cs typeface="Arial Narrow"/>
              </a:rPr>
              <a:t> </a:t>
            </a:r>
            <a:r>
              <a:rPr lang="en-US" sz="2400" dirty="0" err="1" smtClean="0">
                <a:solidFill>
                  <a:schemeClr val="tx1"/>
                </a:solidFill>
                <a:latin typeface="Arial Narrow"/>
                <a:cs typeface="Arial Narrow"/>
              </a:rPr>
              <a:t>wadsworth</a:t>
            </a:r>
            <a:r>
              <a:rPr lang="en-US" sz="2400" dirty="0" smtClean="0">
                <a:solidFill>
                  <a:schemeClr val="tx1"/>
                </a:solidFill>
                <a:latin typeface="Arial Narrow"/>
                <a:cs typeface="Arial Narrow"/>
              </a:rPr>
              <a:t> </a:t>
            </a:r>
            <a:r>
              <a:rPr lang="en-US" sz="2400" dirty="0" err="1" smtClean="0">
                <a:solidFill>
                  <a:schemeClr val="tx1"/>
                </a:solidFill>
                <a:latin typeface="Arial Narrow"/>
                <a:cs typeface="Arial Narrow"/>
              </a:rPr>
              <a:t>longfellow</a:t>
            </a:r>
            <a:endParaRPr lang="en-US" dirty="0">
              <a:solidFill>
                <a:schemeClr val="tx1"/>
              </a:solidFill>
              <a:latin typeface="Arial Narrow"/>
              <a:cs typeface="Arial Narrow"/>
            </a:endParaRPr>
          </a:p>
        </p:txBody>
      </p:sp>
      <p:sp>
        <p:nvSpPr>
          <p:cNvPr id="8" name="Text Placeholder 7"/>
          <p:cNvSpPr>
            <a:spLocks noGrp="1"/>
          </p:cNvSpPr>
          <p:nvPr>
            <p:ph type="body" idx="1"/>
          </p:nvPr>
        </p:nvSpPr>
        <p:spPr>
          <a:xfrm>
            <a:off x="1066800" y="4953000"/>
            <a:ext cx="6255488" cy="1295400"/>
          </a:xfrm>
        </p:spPr>
        <p:txBody>
          <a:bodyPr anchor="t">
            <a:normAutofit/>
          </a:bodyPr>
          <a:lstStyle/>
          <a:p>
            <a:pPr algn="ct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chor="t"/>
          <a:lstStyle/>
          <a:p>
            <a:pPr algn="ctr"/>
            <a:r>
              <a:rPr lang="en-US" dirty="0" smtClean="0"/>
              <a:t>Culture through music </a:t>
            </a:r>
            <a:endParaRPr lang="en-US" dirty="0"/>
          </a:p>
        </p:txBody>
      </p:sp>
      <p:sp>
        <p:nvSpPr>
          <p:cNvPr id="3" name="Content Placeholder 2"/>
          <p:cNvSpPr>
            <a:spLocks noGrp="1"/>
          </p:cNvSpPr>
          <p:nvPr>
            <p:ph idx="1"/>
          </p:nvPr>
        </p:nvSpPr>
        <p:spPr>
          <a:xfrm>
            <a:off x="0" y="1066800"/>
            <a:ext cx="8153400" cy="5791200"/>
          </a:xfrm>
        </p:spPr>
        <p:txBody>
          <a:bodyPr/>
          <a:lstStyle/>
          <a:p>
            <a:r>
              <a:rPr lang="en-US" b="1" dirty="0" smtClean="0"/>
              <a:t>S</a:t>
            </a:r>
            <a:r>
              <a:rPr b="1" dirty="0" smtClean="0"/>
              <a:t>lang</a:t>
            </a:r>
            <a:r>
              <a:rPr lang="en-US" b="1" dirty="0" smtClean="0"/>
              <a:t> </a:t>
            </a:r>
            <a:r>
              <a:rPr dirty="0" smtClean="0"/>
              <a:t>expressions </a:t>
            </a:r>
            <a:r>
              <a:rPr lang="en-US" dirty="0" smtClean="0"/>
              <a:t>and </a:t>
            </a:r>
            <a:r>
              <a:rPr lang="en-US" b="1" dirty="0" smtClean="0"/>
              <a:t>idioms</a:t>
            </a:r>
          </a:p>
          <a:p>
            <a:pPr lvl="1"/>
            <a:r>
              <a:rPr lang="en-US" dirty="0" smtClean="0"/>
              <a:t>Ex: </a:t>
            </a:r>
            <a:r>
              <a:rPr dirty="0" smtClean="0"/>
              <a:t>"I heard it through the Grape Vine"</a:t>
            </a:r>
            <a:r>
              <a:rPr lang="en-US" dirty="0" smtClean="0"/>
              <a:t> (Marvin Gaye)</a:t>
            </a:r>
          </a:p>
          <a:p>
            <a:pPr lvl="1">
              <a:buNone/>
            </a:pPr>
            <a:endParaRPr lang="en-US" dirty="0" smtClean="0"/>
          </a:p>
          <a:p>
            <a:r>
              <a:rPr lang="en-US" b="1" dirty="0" smtClean="0"/>
              <a:t>G</a:t>
            </a:r>
            <a:r>
              <a:rPr lang="en-US" b="1" dirty="0" smtClean="0"/>
              <a:t>eography </a:t>
            </a:r>
            <a:endParaRPr lang="en-US" b="1" dirty="0" smtClean="0"/>
          </a:p>
          <a:p>
            <a:pPr lvl="1"/>
            <a:r>
              <a:rPr lang="en-US" dirty="0" smtClean="0"/>
              <a:t>Ex: School House Rock!   (50 Nifty United States)</a:t>
            </a:r>
          </a:p>
          <a:p>
            <a:pPr lvl="1">
              <a:buNone/>
            </a:pPr>
            <a:endParaRPr lang="en-US" dirty="0" smtClean="0"/>
          </a:p>
          <a:p>
            <a:pPr lvl="1">
              <a:buNone/>
            </a:pPr>
            <a:endParaRPr lang="en-US" dirty="0" smtClean="0"/>
          </a:p>
          <a:p>
            <a:pPr lvl="1" algn="ctr">
              <a:buNone/>
            </a:pPr>
            <a:r>
              <a:rPr sz="2400" b="1" i="1" dirty="0" smtClean="0"/>
              <a:t>"Musical nourishment which is rich in vitamins </a:t>
            </a:r>
            <a:r>
              <a:rPr lang="en-US" sz="2400" b="1" i="1" dirty="0" smtClean="0"/>
              <a:t>is</a:t>
            </a:r>
            <a:r>
              <a:rPr sz="2400" b="1" i="1" dirty="0" smtClean="0"/>
              <a:t> essential for children."</a:t>
            </a:r>
            <a:r>
              <a:rPr sz="2400" b="1" dirty="0" smtClean="0"/>
              <a:t> </a:t>
            </a:r>
            <a:endParaRPr lang="en-US" sz="2400" b="1" dirty="0" smtClean="0"/>
          </a:p>
          <a:p>
            <a:pPr lvl="1" algn="ctr">
              <a:buNone/>
            </a:pPr>
            <a:r>
              <a:rPr dirty="0" smtClean="0"/>
              <a:t>Zolton Kodaly </a:t>
            </a:r>
            <a:endParaRPr lang="en-US" dirty="0" smtClean="0"/>
          </a:p>
          <a:p>
            <a:pPr lvl="1">
              <a:buNone/>
            </a:pPr>
            <a:endParaRPr lang="en-US" dirty="0" smtClean="0"/>
          </a:p>
        </p:txBody>
      </p:sp>
      <p:pic>
        <p:nvPicPr>
          <p:cNvPr id="5" name="Picture 4" descr="flag banner"/>
          <p:cNvPicPr>
            <a:picLocks noChangeAspect="1"/>
          </p:cNvPicPr>
          <p:nvPr/>
        </p:nvPicPr>
        <p:blipFill>
          <a:blip r:embed="rId2"/>
          <a:stretch>
            <a:fillRect/>
          </a:stretch>
        </p:blipFill>
        <p:spPr>
          <a:xfrm>
            <a:off x="0" y="5410200"/>
            <a:ext cx="8153400" cy="838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746760"/>
          </a:xfrm>
        </p:spPr>
        <p:txBody>
          <a:bodyPr anchor="t">
            <a:normAutofit fontScale="90000"/>
          </a:bodyPr>
          <a:lstStyle/>
          <a:p>
            <a:pPr algn="ctr"/>
            <a:r>
              <a:rPr lang="es-CO" dirty="0" smtClean="0"/>
              <a:t>Sources for music:  www.</a:t>
            </a:r>
            <a:br>
              <a:rPr lang="es-CO" dirty="0" smtClean="0"/>
            </a:br>
            <a:endParaRPr lang="es-ES" dirty="0"/>
          </a:p>
        </p:txBody>
      </p:sp>
      <p:sp>
        <p:nvSpPr>
          <p:cNvPr id="3" name="2 Marcador de contenido"/>
          <p:cNvSpPr>
            <a:spLocks noGrp="1"/>
          </p:cNvSpPr>
          <p:nvPr>
            <p:ph idx="1"/>
          </p:nvPr>
        </p:nvSpPr>
        <p:spPr>
          <a:xfrm>
            <a:off x="457200" y="1066800"/>
            <a:ext cx="7239000" cy="5562600"/>
          </a:xfrm>
        </p:spPr>
        <p:txBody>
          <a:bodyPr>
            <a:normAutofit/>
          </a:bodyPr>
          <a:lstStyle/>
          <a:p>
            <a:r>
              <a:rPr lang="en-US" dirty="0" err="1" smtClean="0"/>
              <a:t>isabelperez.com</a:t>
            </a:r>
            <a:endParaRPr lang="en-US" dirty="0" smtClean="0"/>
          </a:p>
          <a:p>
            <a:r>
              <a:rPr lang="en-US" dirty="0" err="1" smtClean="0"/>
              <a:t>americanenglish.state.gov/resources/sing-out-loud-traditional-songs</a:t>
            </a:r>
            <a:endParaRPr lang="en-US" dirty="0" smtClean="0"/>
          </a:p>
          <a:p>
            <a:r>
              <a:rPr lang="en-US" dirty="0" err="1" smtClean="0"/>
              <a:t>americanenglish.state.gov/resources/sing-out-loud-childrens-songs</a:t>
            </a:r>
            <a:endParaRPr lang="en-US" dirty="0" smtClean="0"/>
          </a:p>
          <a:p>
            <a:r>
              <a:rPr lang="en-US" dirty="0" err="1" smtClean="0"/>
              <a:t>americanenglish.state.gov/resources/american</a:t>
            </a:r>
            <a:r>
              <a:rPr lang="en-US" dirty="0" smtClean="0"/>
              <a:t>-rhythms</a:t>
            </a:r>
          </a:p>
          <a:p>
            <a:r>
              <a:rPr lang="en-US" dirty="0" err="1" smtClean="0"/>
              <a:t>bussongs.com</a:t>
            </a:r>
            <a:endParaRPr lang="en-US" dirty="0" smtClean="0"/>
          </a:p>
          <a:p>
            <a:r>
              <a:rPr lang="en-US" dirty="0" err="1" smtClean="0"/>
              <a:t>songsforteaching.com</a:t>
            </a:r>
            <a:endParaRPr lang="en-US" dirty="0" smtClean="0"/>
          </a:p>
          <a:p>
            <a:r>
              <a:rPr lang="en-US" dirty="0" err="1" smtClean="0"/>
              <a:t>tefltunes.com</a:t>
            </a:r>
            <a:endParaRPr lang="en-US" dirty="0" smtClean="0"/>
          </a:p>
          <a:p>
            <a:r>
              <a:rPr lang="en-US" dirty="0" err="1" smtClean="0"/>
              <a:t>eslcafe.com</a:t>
            </a:r>
            <a:endParaRPr lang="en-US" dirty="0" smtClean="0"/>
          </a:p>
          <a:p>
            <a:endParaRPr lang="es-CO" dirty="0" smtClean="0">
              <a:ln>
                <a:solidFill>
                  <a:schemeClr val="tx1"/>
                </a:solidFill>
              </a:ln>
            </a:endParaRPr>
          </a:p>
          <a:p>
            <a:pPr>
              <a:buNone/>
            </a:pPr>
            <a:endParaRPr lang="es-CO" dirty="0" smtClean="0">
              <a:ln>
                <a:solidFill>
                  <a:schemeClr val="tx1"/>
                </a:solidFill>
              </a:ln>
            </a:endParaRPr>
          </a:p>
          <a:p>
            <a:pPr>
              <a:buNone/>
            </a:pPr>
            <a:endParaRPr lang="es-CO" dirty="0" smtClean="0">
              <a:ln>
                <a:solidFill>
                  <a:schemeClr val="tx1"/>
                </a:solidFill>
              </a:ln>
            </a:endParaRPr>
          </a:p>
          <a:p>
            <a:pPr>
              <a:buNone/>
            </a:pPr>
            <a:endParaRPr lang="es-ES" dirty="0"/>
          </a:p>
        </p:txBody>
      </p:sp>
      <p:pic>
        <p:nvPicPr>
          <p:cNvPr id="4" name="Picture 3" descr="images.jpg"/>
          <p:cNvPicPr>
            <a:picLocks noChangeAspect="1"/>
          </p:cNvPicPr>
          <p:nvPr/>
        </p:nvPicPr>
        <p:blipFill>
          <a:blip r:embed="rId2"/>
          <a:stretch>
            <a:fillRect/>
          </a:stretch>
        </p:blipFill>
        <p:spPr>
          <a:xfrm>
            <a:off x="5029200" y="3733800"/>
            <a:ext cx="2667000" cy="304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508760"/>
          </a:xfrm>
        </p:spPr>
        <p:txBody>
          <a:bodyPr anchor="t">
            <a:normAutofit fontScale="90000"/>
          </a:bodyPr>
          <a:lstStyle/>
          <a:p>
            <a:pPr algn="ctr"/>
            <a:r>
              <a:rPr lang="es-CO" dirty="0" smtClean="0"/>
              <a:t>Sources for music interpretation and analysis:</a:t>
            </a:r>
            <a:br>
              <a:rPr lang="es-CO" dirty="0" smtClean="0"/>
            </a:br>
            <a:r>
              <a:rPr lang="es-CO" dirty="0" smtClean="0"/>
              <a:t>www.</a:t>
            </a:r>
            <a:endParaRPr lang="es-ES" dirty="0"/>
          </a:p>
        </p:txBody>
      </p:sp>
      <p:sp>
        <p:nvSpPr>
          <p:cNvPr id="3" name="2 Marcador de contenido"/>
          <p:cNvSpPr>
            <a:spLocks noGrp="1"/>
          </p:cNvSpPr>
          <p:nvPr>
            <p:ph idx="1"/>
          </p:nvPr>
        </p:nvSpPr>
        <p:spPr>
          <a:xfrm>
            <a:off x="457200" y="1828800"/>
            <a:ext cx="7239000" cy="4626936"/>
          </a:xfrm>
        </p:spPr>
        <p:txBody>
          <a:bodyPr/>
          <a:lstStyle/>
          <a:p>
            <a:r>
              <a:rPr lang="en-US" dirty="0" err="1" smtClean="0"/>
              <a:t>songfacts.com</a:t>
            </a:r>
            <a:endParaRPr lang="en-US" dirty="0" smtClean="0"/>
          </a:p>
          <a:p>
            <a:r>
              <a:rPr lang="en-US" dirty="0" err="1" smtClean="0"/>
              <a:t>songmeanings.com</a:t>
            </a:r>
            <a:endParaRPr lang="en-US" dirty="0" smtClean="0"/>
          </a:p>
          <a:p>
            <a:r>
              <a:rPr lang="en-US" dirty="0" err="1" smtClean="0"/>
              <a:t>lyricinterpretations.com</a:t>
            </a:r>
            <a:r>
              <a:rPr lang="en-US" dirty="0" smtClean="0"/>
              <a:t>/</a:t>
            </a:r>
          </a:p>
          <a:p>
            <a:r>
              <a:rPr lang="en-US" dirty="0" err="1" smtClean="0"/>
              <a:t>songsforteaching.com/socialstudiessongs.htm</a:t>
            </a:r>
            <a:endParaRPr lang="en-US" dirty="0" smtClean="0"/>
          </a:p>
          <a:p>
            <a:pPr lvl="1"/>
            <a:r>
              <a:rPr lang="en-US" dirty="0" smtClean="0"/>
              <a:t>Presidents, geography</a:t>
            </a:r>
          </a:p>
          <a:p>
            <a:r>
              <a:rPr lang="en-US" i="1" dirty="0" err="1" smtClean="0"/>
              <a:t>songsforteaching.com/index.html</a:t>
            </a:r>
            <a:endParaRPr lang="en-US" i="1" dirty="0" smtClean="0"/>
          </a:p>
          <a:p>
            <a:pPr lvl="1"/>
            <a:r>
              <a:rPr lang="en-US" i="1" dirty="0" smtClean="0"/>
              <a:t>Math, science</a:t>
            </a:r>
            <a:endParaRPr lang="en-US" dirty="0" smtClean="0"/>
          </a:p>
          <a:p>
            <a:r>
              <a:rPr lang="en-US" dirty="0" err="1" smtClean="0"/>
              <a:t>PattyShuklaKidsMusic.com</a:t>
            </a:r>
            <a:endParaRPr lang="en-US" dirty="0" smtClean="0"/>
          </a:p>
          <a:p>
            <a:pPr lvl="1"/>
            <a:r>
              <a:rPr lang="en-US" dirty="0" smtClean="0"/>
              <a:t>Numbers, animals</a:t>
            </a:r>
          </a:p>
          <a:p>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chor="t">
            <a:normAutofit fontScale="90000"/>
          </a:bodyPr>
          <a:lstStyle/>
          <a:p>
            <a:pPr algn="ctr"/>
            <a:r>
              <a:rPr lang="en-US" dirty="0" smtClean="0"/>
              <a:t>Criteria for selecting songs</a:t>
            </a:r>
            <a:endParaRPr lang="en-US" dirty="0"/>
          </a:p>
        </p:txBody>
      </p:sp>
      <p:sp>
        <p:nvSpPr>
          <p:cNvPr id="3" name="Content Placeholder 2"/>
          <p:cNvSpPr>
            <a:spLocks noGrp="1"/>
          </p:cNvSpPr>
          <p:nvPr>
            <p:ph idx="1"/>
          </p:nvPr>
        </p:nvSpPr>
        <p:spPr>
          <a:xfrm>
            <a:off x="457200" y="1066800"/>
            <a:ext cx="7239000" cy="5388936"/>
          </a:xfrm>
        </p:spPr>
        <p:txBody>
          <a:bodyPr>
            <a:noAutofit/>
          </a:bodyPr>
          <a:lstStyle/>
          <a:p>
            <a:r>
              <a:rPr lang="en-US" sz="3200" dirty="0" smtClean="0"/>
              <a:t>T</a:t>
            </a:r>
            <a:r>
              <a:rPr lang="en-US" sz="3200" dirty="0" smtClean="0"/>
              <a:t>ext </a:t>
            </a:r>
            <a:r>
              <a:rPr lang="en-US" sz="3200" dirty="0" smtClean="0"/>
              <a:t>should fit the student’s </a:t>
            </a:r>
            <a:r>
              <a:rPr lang="en-US" sz="3200" b="1" dirty="0" smtClean="0"/>
              <a:t>level</a:t>
            </a:r>
            <a:endParaRPr lang="en-US" sz="3200" b="1" dirty="0" smtClean="0"/>
          </a:p>
          <a:p>
            <a:r>
              <a:rPr lang="en-US" sz="3200" dirty="0" smtClean="0"/>
              <a:t>S</a:t>
            </a:r>
            <a:r>
              <a:rPr sz="3200" dirty="0" smtClean="0"/>
              <a:t>tress </a:t>
            </a:r>
            <a:r>
              <a:rPr sz="3200" dirty="0" smtClean="0"/>
              <a:t>a particular </a:t>
            </a:r>
            <a:r>
              <a:rPr sz="3200" b="1" dirty="0" smtClean="0"/>
              <a:t>grammatical point </a:t>
            </a:r>
            <a:r>
              <a:rPr sz="3200" dirty="0" smtClean="0"/>
              <a:t>or theme.</a:t>
            </a:r>
            <a:endParaRPr lang="en-US" sz="3200" dirty="0" smtClean="0"/>
          </a:p>
          <a:p>
            <a:r>
              <a:rPr lang="en-US" sz="3200" dirty="0" smtClean="0"/>
              <a:t>S</a:t>
            </a:r>
            <a:r>
              <a:rPr sz="3200" dirty="0" smtClean="0"/>
              <a:t>inger’s </a:t>
            </a:r>
            <a:r>
              <a:rPr sz="3200" b="1" dirty="0" smtClean="0"/>
              <a:t>diction </a:t>
            </a:r>
            <a:r>
              <a:rPr sz="3200" dirty="0" smtClean="0"/>
              <a:t>must be </a:t>
            </a:r>
            <a:r>
              <a:rPr sz="3200" dirty="0" smtClean="0"/>
              <a:t>clear</a:t>
            </a:r>
            <a:endParaRPr lang="en-US" sz="3200" dirty="0" smtClean="0"/>
          </a:p>
          <a:p>
            <a:r>
              <a:rPr lang="en-US" sz="3200" b="1" dirty="0" smtClean="0"/>
              <a:t>V</a:t>
            </a:r>
            <a:r>
              <a:rPr sz="3200" b="1" dirty="0" smtClean="0"/>
              <a:t>ariety </a:t>
            </a:r>
            <a:r>
              <a:rPr sz="3200" dirty="0" smtClean="0"/>
              <a:t>of musical styles to</a:t>
            </a:r>
            <a:r>
              <a:rPr sz="3200" dirty="0" smtClean="0"/>
              <a:t> reach </a:t>
            </a:r>
            <a:r>
              <a:rPr sz="3200" dirty="0" smtClean="0"/>
              <a:t>the widest possible audience.</a:t>
            </a:r>
            <a:endParaRPr lang="en-US" sz="3200" dirty="0" smtClean="0"/>
          </a:p>
          <a:p>
            <a:r>
              <a:rPr lang="en-US" sz="3200" dirty="0" smtClean="0"/>
              <a:t>Repetitious melody is helpful</a:t>
            </a:r>
          </a:p>
          <a:p>
            <a:r>
              <a:rPr lang="en-US" sz="3200" dirty="0" smtClean="0"/>
              <a:t>Repetitious chorus</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chor="t"/>
          <a:lstStyle/>
          <a:p>
            <a:pPr algn="ctr"/>
            <a:r>
              <a:rPr lang="en-US" dirty="0" smtClean="0"/>
              <a:t>Best practices for music</a:t>
            </a:r>
            <a:endParaRPr lang="en-US" dirty="0"/>
          </a:p>
        </p:txBody>
      </p:sp>
      <p:sp>
        <p:nvSpPr>
          <p:cNvPr id="3" name="Content Placeholder 2"/>
          <p:cNvSpPr>
            <a:spLocks noGrp="1"/>
          </p:cNvSpPr>
          <p:nvPr>
            <p:ph idx="1"/>
          </p:nvPr>
        </p:nvSpPr>
        <p:spPr>
          <a:xfrm>
            <a:off x="457200" y="1066800"/>
            <a:ext cx="7239000" cy="5388936"/>
          </a:xfrm>
        </p:spPr>
        <p:txBody>
          <a:bodyPr>
            <a:normAutofit/>
          </a:bodyPr>
          <a:lstStyle/>
          <a:p>
            <a:r>
              <a:rPr lang="en-US" dirty="0" smtClean="0"/>
              <a:t>Introduce</a:t>
            </a:r>
            <a:r>
              <a:rPr dirty="0" smtClean="0"/>
              <a:t> </a:t>
            </a:r>
            <a:r>
              <a:rPr b="1" dirty="0" smtClean="0"/>
              <a:t>vocabulary </a:t>
            </a:r>
            <a:r>
              <a:rPr lang="en-US" dirty="0" smtClean="0"/>
              <a:t>before or after</a:t>
            </a:r>
            <a:r>
              <a:rPr dirty="0" smtClean="0"/>
              <a:t>. </a:t>
            </a:r>
            <a:endParaRPr lang="en-US" dirty="0" smtClean="0"/>
          </a:p>
          <a:p>
            <a:r>
              <a:rPr dirty="0" smtClean="0"/>
              <a:t>Expose students to a song </a:t>
            </a:r>
            <a:r>
              <a:rPr lang="en-US" b="1" dirty="0" smtClean="0"/>
              <a:t>SEVERAL </a:t>
            </a:r>
            <a:r>
              <a:rPr lang="en-US" dirty="0" smtClean="0"/>
              <a:t>times!</a:t>
            </a:r>
          </a:p>
          <a:p>
            <a:r>
              <a:rPr dirty="0" smtClean="0"/>
              <a:t>Choose </a:t>
            </a:r>
            <a:r>
              <a:rPr b="1" dirty="0" smtClean="0"/>
              <a:t>interactive songs</a:t>
            </a:r>
            <a:r>
              <a:rPr b="1" dirty="0" smtClean="0"/>
              <a:t> </a:t>
            </a:r>
            <a:endParaRPr lang="en-US" b="1" dirty="0" smtClean="0"/>
          </a:p>
          <a:p>
            <a:r>
              <a:rPr dirty="0" smtClean="0"/>
              <a:t>Add</a:t>
            </a:r>
            <a:r>
              <a:rPr lang="en-US" dirty="0" smtClean="0"/>
              <a:t> </a:t>
            </a:r>
            <a:r>
              <a:rPr b="1" dirty="0" smtClean="0"/>
              <a:t>actions</a:t>
            </a:r>
            <a:endParaRPr lang="en-US" b="1" dirty="0" smtClean="0"/>
          </a:p>
          <a:p>
            <a:r>
              <a:rPr lang="es-CO" dirty="0" smtClean="0"/>
              <a:t>Begin or end a lesson with a song.</a:t>
            </a:r>
          </a:p>
          <a:p>
            <a:r>
              <a:rPr lang="es-CO" b="1" dirty="0" smtClean="0"/>
              <a:t>Puppets </a:t>
            </a:r>
            <a:r>
              <a:rPr lang="es-CO" dirty="0" smtClean="0"/>
              <a:t>for small children</a:t>
            </a:r>
          </a:p>
          <a:p>
            <a:r>
              <a:rPr lang="es-CO" dirty="0" smtClean="0"/>
              <a:t>Personal songbooks/CDs</a:t>
            </a:r>
          </a:p>
          <a:p>
            <a:r>
              <a:rPr lang="es-CO" dirty="0" smtClean="0"/>
              <a:t>Song and Poem </a:t>
            </a:r>
            <a:r>
              <a:rPr lang="es-CO" b="1" dirty="0" smtClean="0"/>
              <a:t>Charts with pictures</a:t>
            </a:r>
          </a:p>
          <a:p>
            <a:r>
              <a:rPr lang="es-CO" dirty="0" smtClean="0"/>
              <a:t>Watch </a:t>
            </a:r>
            <a:r>
              <a:rPr lang="es-CO" b="1" dirty="0" smtClean="0"/>
              <a:t>youtube </a:t>
            </a:r>
            <a:r>
              <a:rPr lang="es-CO" dirty="0" smtClean="0"/>
              <a:t>videos with lyrics</a:t>
            </a:r>
          </a:p>
          <a:p>
            <a:r>
              <a:rPr lang="es-CO" b="1" dirty="0" smtClean="0"/>
              <a:t>Karaoke</a:t>
            </a:r>
            <a:r>
              <a:rPr lang="es-CO" dirty="0" smtClean="0"/>
              <a:t>!</a:t>
            </a:r>
          </a:p>
          <a:p>
            <a:endParaRPr lang="en-US" dirty="0" smtClean="0"/>
          </a:p>
        </p:txBody>
      </p:sp>
      <p:pic>
        <p:nvPicPr>
          <p:cNvPr id="4" name="Picture 3" descr="images.jpg"/>
          <p:cNvPicPr>
            <a:picLocks noChangeAspect="1"/>
          </p:cNvPicPr>
          <p:nvPr/>
        </p:nvPicPr>
        <p:blipFill>
          <a:blip r:embed="rId2"/>
          <a:stretch>
            <a:fillRect/>
          </a:stretch>
        </p:blipFill>
        <p:spPr>
          <a:xfrm>
            <a:off x="6000750" y="2438400"/>
            <a:ext cx="1466850" cy="1676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Thank you for your participation!</a:t>
            </a:r>
            <a:endParaRPr lang="en-US" dirty="0"/>
          </a:p>
        </p:txBody>
      </p:sp>
      <p:sp>
        <p:nvSpPr>
          <p:cNvPr id="3" name="Content Placeholder 2"/>
          <p:cNvSpPr>
            <a:spLocks noGrp="1"/>
          </p:cNvSpPr>
          <p:nvPr>
            <p:ph idx="1"/>
          </p:nvPr>
        </p:nvSpPr>
        <p:spPr>
          <a:xfrm>
            <a:off x="457200" y="1609416"/>
            <a:ext cx="7239000" cy="5096184"/>
          </a:xfrm>
        </p:spPr>
        <p:txBody>
          <a:bodyPr/>
          <a:lstStyle/>
          <a:p>
            <a:pPr algn="ctr">
              <a:buNone/>
            </a:pPr>
            <a:r>
              <a:rPr lang="en-US" dirty="0" smtClean="0"/>
              <a:t>Visit my website: </a:t>
            </a:r>
            <a:r>
              <a:rPr lang="en-US" b="1" dirty="0" err="1" smtClean="0"/>
              <a:t>kimberlykern.weebly.com</a:t>
            </a:r>
            <a:endParaRPr lang="en-US" b="1" dirty="0" smtClean="0"/>
          </a:p>
          <a:p>
            <a:pPr>
              <a:buNone/>
            </a:pPr>
            <a:endParaRPr lang="en-US" dirty="0" smtClean="0"/>
          </a:p>
          <a:p>
            <a:pPr>
              <a:buNone/>
            </a:pPr>
            <a:r>
              <a:rPr lang="en-US" dirty="0" smtClean="0"/>
              <a:t>Here you will find resources and a copy of this presentation for you to review and use!</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endParaRPr lang="en-US" dirty="0" smtClean="0"/>
          </a:p>
          <a:p>
            <a:endParaRPr lang="en-US" dirty="0"/>
          </a:p>
        </p:txBody>
      </p:sp>
      <p:pic>
        <p:nvPicPr>
          <p:cNvPr id="4" name="Picture 3" descr="Thank-you-post-it.jpg"/>
          <p:cNvPicPr>
            <a:picLocks noChangeAspect="1"/>
          </p:cNvPicPr>
          <p:nvPr/>
        </p:nvPicPr>
        <p:blipFill>
          <a:blip r:embed="rId3"/>
          <a:stretch>
            <a:fillRect/>
          </a:stretch>
        </p:blipFill>
        <p:spPr>
          <a:xfrm>
            <a:off x="1752600" y="3524250"/>
            <a:ext cx="4724400" cy="2952750"/>
          </a:xfrm>
          <a:prstGeom prst="rect">
            <a:avLst/>
          </a:prstGeom>
        </p:spPr>
      </p:pic>
      <p:pic>
        <p:nvPicPr>
          <p:cNvPr id="5" name="04 All You Need Is Love.mp3">
            <a:hlinkClick r:id="" action="ppaction://media"/>
          </p:cNvPr>
          <p:cNvPicPr>
            <a:picLocks noRot="1" noChangeAspect="1"/>
          </p:cNvPicPr>
          <p:nvPr>
            <a:audioFile r:link="rId1"/>
          </p:nvPr>
        </p:nvPicPr>
        <p:blipFill>
          <a:blip r:embed="rId4"/>
          <a:stretch>
            <a:fillRect/>
          </a:stretch>
        </p:blipFill>
        <p:spPr>
          <a:xfrm>
            <a:off x="6858000" y="3756025"/>
            <a:ext cx="4572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602" fill="hold"/>
                                        <p:tgtEl>
                                          <p:spTgt spid="5"/>
                                        </p:tgtEl>
                                      </p:cBhvr>
                                    </p:cmd>
                                  </p:childTnLst>
                                </p:cTn>
                              </p:par>
                            </p:childTnLst>
                          </p:cTn>
                        </p:par>
                      </p:childTnLst>
                    </p:cTn>
                  </p:par>
                </p:childTnLst>
              </p:cTn>
              <p:nextCondLst>
                <p:cond evt="onClick" delay="0">
                  <p:tgtEl>
                    <p:spTgt spid="5"/>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1295401"/>
            <a:ext cx="6255488" cy="5334000"/>
          </a:xfrm>
        </p:spPr>
        <p:txBody>
          <a:bodyPr anchor="t"/>
          <a:lstStyle/>
          <a:p>
            <a:pPr algn="ctr"/>
            <a:r>
              <a:rPr lang="en-US" dirty="0" smtClean="0"/>
              <a:t>Hokey pokey</a:t>
            </a:r>
            <a:endParaRPr lang="en-US" dirty="0"/>
          </a:p>
        </p:txBody>
      </p:sp>
      <p:sp>
        <p:nvSpPr>
          <p:cNvPr id="7" name="Text Placeholder 6"/>
          <p:cNvSpPr>
            <a:spLocks noGrp="1"/>
          </p:cNvSpPr>
          <p:nvPr>
            <p:ph type="body" idx="1"/>
          </p:nvPr>
        </p:nvSpPr>
        <p:spPr>
          <a:xfrm>
            <a:off x="1066800" y="381001"/>
            <a:ext cx="6255488" cy="762000"/>
          </a:xfrm>
        </p:spPr>
        <p:txBody>
          <a:bodyPr anchor="t">
            <a:normAutofit/>
          </a:bodyPr>
          <a:lstStyle/>
          <a:p>
            <a:pPr algn="ctr"/>
            <a:r>
              <a:rPr lang="en-US" sz="3200" dirty="0" smtClean="0"/>
              <a:t>Warm Up- TPR with Music</a:t>
            </a:r>
            <a:endParaRPr lang="en-US" sz="3200" dirty="0"/>
          </a:p>
        </p:txBody>
      </p:sp>
      <p:pic>
        <p:nvPicPr>
          <p:cNvPr id="8" name="Picture 7" descr="hokeypokey.jpg"/>
          <p:cNvPicPr>
            <a:picLocks noChangeAspect="1"/>
          </p:cNvPicPr>
          <p:nvPr/>
        </p:nvPicPr>
        <p:blipFill>
          <a:blip r:embed="rId2"/>
          <a:stretch>
            <a:fillRect/>
          </a:stretch>
        </p:blipFill>
        <p:spPr>
          <a:xfrm>
            <a:off x="1464883" y="2151110"/>
            <a:ext cx="5469317" cy="39448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0"/>
            <a:ext cx="8153400" cy="6858000"/>
          </a:xfrm>
        </p:spPr>
        <p:txBody>
          <a:bodyPr>
            <a:noAutofit/>
          </a:bodyPr>
          <a:lstStyle/>
          <a:p>
            <a:pPr algn="ctr">
              <a:buNone/>
            </a:pPr>
            <a:r>
              <a:rPr lang="en-US" sz="3600" dirty="0" smtClean="0"/>
              <a:t>You put your </a:t>
            </a:r>
            <a:r>
              <a:rPr lang="en-US" sz="3600" u="sng" dirty="0" smtClean="0"/>
              <a:t>right foot </a:t>
            </a:r>
            <a:r>
              <a:rPr lang="en-US" sz="3600" dirty="0" smtClean="0"/>
              <a:t>in, </a:t>
            </a:r>
          </a:p>
          <a:p>
            <a:pPr algn="ctr">
              <a:buNone/>
            </a:pPr>
            <a:r>
              <a:rPr lang="en-US" sz="3600" dirty="0" smtClean="0"/>
              <a:t>you put your </a:t>
            </a:r>
            <a:r>
              <a:rPr lang="en-US" sz="3600" u="sng" dirty="0" smtClean="0"/>
              <a:t>right foot </a:t>
            </a:r>
            <a:r>
              <a:rPr lang="en-US" sz="3600" dirty="0" smtClean="0"/>
              <a:t>out, </a:t>
            </a:r>
          </a:p>
          <a:p>
            <a:pPr algn="ctr">
              <a:buNone/>
            </a:pPr>
            <a:r>
              <a:rPr lang="en-US" sz="3600" dirty="0" smtClean="0"/>
              <a:t>you put your </a:t>
            </a:r>
            <a:r>
              <a:rPr lang="en-US" sz="3600" u="sng" dirty="0" smtClean="0"/>
              <a:t>right foot </a:t>
            </a:r>
            <a:r>
              <a:rPr lang="en-US" sz="3600" dirty="0" smtClean="0"/>
              <a:t>in, </a:t>
            </a:r>
          </a:p>
          <a:p>
            <a:pPr algn="ctr">
              <a:buNone/>
            </a:pPr>
            <a:r>
              <a:rPr lang="en-US" sz="3600" dirty="0" smtClean="0"/>
              <a:t>and you shake it all about! </a:t>
            </a:r>
          </a:p>
          <a:p>
            <a:pPr algn="ctr">
              <a:buNone/>
            </a:pPr>
            <a:r>
              <a:rPr lang="en-US" sz="3600" dirty="0" smtClean="0"/>
              <a:t>You do the hokey pokey </a:t>
            </a:r>
          </a:p>
          <a:p>
            <a:pPr algn="ctr">
              <a:buNone/>
            </a:pPr>
            <a:r>
              <a:rPr lang="en-US" sz="3600" dirty="0" smtClean="0"/>
              <a:t>and you turn yourself around.</a:t>
            </a:r>
          </a:p>
          <a:p>
            <a:pPr algn="ctr">
              <a:buNone/>
            </a:pPr>
            <a:r>
              <a:rPr lang="en-US" sz="3600" dirty="0" smtClean="0"/>
              <a:t> That’s what it’s all about! (clap)</a:t>
            </a:r>
          </a:p>
          <a:p>
            <a:pPr algn="ctr">
              <a:buNone/>
            </a:pPr>
            <a:endParaRPr lang="en-US" sz="3600" dirty="0" smtClean="0"/>
          </a:p>
          <a:p>
            <a:pPr algn="ctr"/>
            <a:r>
              <a:rPr lang="en-US" sz="2400" dirty="0" smtClean="0"/>
              <a:t>Right foot, left foot, right arm, left arm, right elbow, left elbow, head, right hip, left hip, whole self,</a:t>
            </a:r>
            <a:r>
              <a:rPr lang="en-US" sz="2400" dirty="0" smtClean="0"/>
              <a:t> </a:t>
            </a:r>
          </a:p>
          <a:p>
            <a:pPr algn="ctr">
              <a:buNone/>
            </a:pPr>
            <a:r>
              <a:rPr lang="en-US" sz="2400" dirty="0" smtClean="0"/>
              <a:t>back </a:t>
            </a:r>
            <a:r>
              <a:rPr lang="en-US" sz="2400" dirty="0" smtClean="0"/>
              <a:t>side</a:t>
            </a:r>
          </a:p>
        </p:txBody>
      </p:sp>
      <p:pic>
        <p:nvPicPr>
          <p:cNvPr id="3" name="63 Hokey Pokey.mp3">
            <a:hlinkClick r:id="" action="ppaction://media"/>
          </p:cNvPr>
          <p:cNvPicPr>
            <a:picLocks noRot="1" noChangeAspect="1"/>
          </p:cNvPicPr>
          <p:nvPr>
            <a:audioFile r:link="rId1"/>
          </p:nvPr>
        </p:nvPicPr>
        <p:blipFill>
          <a:blip r:embed="rId3"/>
          <a:stretch>
            <a:fillRect/>
          </a:stretch>
        </p:blipFill>
        <p:spPr>
          <a:xfrm>
            <a:off x="3810000" y="4419600"/>
            <a:ext cx="533400" cy="533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11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39000" cy="1889760"/>
          </a:xfrm>
        </p:spPr>
        <p:txBody>
          <a:bodyPr>
            <a:normAutofit/>
          </a:bodyPr>
          <a:lstStyle/>
          <a:p>
            <a:pPr algn="ctr"/>
            <a:r>
              <a:rPr lang="en-US" dirty="0" smtClean="0"/>
              <a:t>Why use music in the classroom? </a:t>
            </a:r>
            <a:br>
              <a:rPr lang="en-US" dirty="0" smtClean="0"/>
            </a:br>
            <a:r>
              <a:rPr lang="en-US" dirty="0" smtClean="0"/>
              <a:t>Research shows music…</a:t>
            </a:r>
            <a:endParaRPr lang="en-US" dirty="0"/>
          </a:p>
        </p:txBody>
      </p:sp>
      <p:sp>
        <p:nvSpPr>
          <p:cNvPr id="5" name="Content Placeholder 4"/>
          <p:cNvSpPr>
            <a:spLocks noGrp="1"/>
          </p:cNvSpPr>
          <p:nvPr>
            <p:ph idx="1"/>
          </p:nvPr>
        </p:nvSpPr>
        <p:spPr>
          <a:xfrm>
            <a:off x="457200" y="2438400"/>
            <a:ext cx="7239000" cy="4017336"/>
          </a:xfrm>
        </p:spPr>
        <p:txBody>
          <a:bodyPr/>
          <a:lstStyle/>
          <a:p>
            <a:r>
              <a:rPr lang="en-US" dirty="0" smtClean="0"/>
              <a:t>Improves concentration</a:t>
            </a:r>
          </a:p>
          <a:p>
            <a:r>
              <a:rPr lang="en-US" dirty="0" smtClean="0"/>
              <a:t>Improves memory</a:t>
            </a:r>
          </a:p>
          <a:p>
            <a:r>
              <a:rPr lang="en-US" dirty="0" smtClean="0"/>
              <a:t>Makes learning fun</a:t>
            </a:r>
          </a:p>
          <a:p>
            <a:r>
              <a:rPr lang="en-US" dirty="0" smtClean="0"/>
              <a:t>Helps students absorb material</a:t>
            </a:r>
          </a:p>
          <a:p>
            <a:r>
              <a:rPr lang="en-US" dirty="0" smtClean="0"/>
              <a:t>Motivates learning</a:t>
            </a:r>
          </a:p>
          <a:p>
            <a:r>
              <a:rPr lang="en-US" dirty="0" smtClean="0"/>
              <a:t>Brings a sense of community</a:t>
            </a:r>
          </a:p>
          <a:p>
            <a:r>
              <a:rPr lang="en-US" dirty="0" smtClean="0"/>
              <a:t>Relaxes people who are stressed</a:t>
            </a:r>
          </a:p>
          <a:p>
            <a:r>
              <a:rPr lang="en-US" dirty="0" smtClean="0"/>
              <a:t>Encourages multiple learning styles</a:t>
            </a:r>
            <a:endParaRPr lang="en-US" dirty="0"/>
          </a:p>
        </p:txBody>
      </p:sp>
      <p:pic>
        <p:nvPicPr>
          <p:cNvPr id="6" name="Picture 5" descr="images.jpg"/>
          <p:cNvPicPr>
            <a:picLocks noChangeAspect="1"/>
          </p:cNvPicPr>
          <p:nvPr/>
        </p:nvPicPr>
        <p:blipFill>
          <a:blip r:embed="rId2"/>
          <a:stretch>
            <a:fillRect/>
          </a:stretch>
        </p:blipFill>
        <p:spPr>
          <a:xfrm>
            <a:off x="5562600" y="2438400"/>
            <a:ext cx="2333625" cy="2667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smtClean="0"/>
              <a:t>Today we will look at…</a:t>
            </a:r>
            <a:endParaRPr lang="en-US" dirty="0"/>
          </a:p>
        </p:txBody>
      </p:sp>
      <p:sp>
        <p:nvSpPr>
          <p:cNvPr id="3" name="Content Placeholder 2"/>
          <p:cNvSpPr>
            <a:spLocks noGrp="1"/>
          </p:cNvSpPr>
          <p:nvPr>
            <p:ph idx="1"/>
          </p:nvPr>
        </p:nvSpPr>
        <p:spPr>
          <a:xfrm>
            <a:off x="457200" y="1066800"/>
            <a:ext cx="7239000" cy="5791200"/>
          </a:xfrm>
        </p:spPr>
        <p:txBody>
          <a:bodyPr>
            <a:normAutofit/>
          </a:bodyPr>
          <a:lstStyle/>
          <a:p>
            <a:r>
              <a:rPr lang="en-US" dirty="0" smtClean="0"/>
              <a:t>Receptive language skills:</a:t>
            </a:r>
          </a:p>
          <a:p>
            <a:pPr lvl="1"/>
            <a:r>
              <a:rPr lang="en-US" dirty="0" smtClean="0"/>
              <a:t>Active listening activities</a:t>
            </a:r>
          </a:p>
          <a:p>
            <a:pPr lvl="1"/>
            <a:r>
              <a:rPr lang="en-US" dirty="0" smtClean="0"/>
              <a:t>Active reading activities</a:t>
            </a:r>
          </a:p>
          <a:p>
            <a:pPr lvl="1">
              <a:buNone/>
            </a:pPr>
            <a:endParaRPr lang="en-US" dirty="0" smtClean="0"/>
          </a:p>
          <a:p>
            <a:r>
              <a:rPr lang="en-US" dirty="0" smtClean="0"/>
              <a:t>Expressive Language Skills</a:t>
            </a:r>
          </a:p>
          <a:p>
            <a:pPr lvl="1"/>
            <a:r>
              <a:rPr lang="en-US" dirty="0" smtClean="0"/>
              <a:t>Speaking/ pronunciation activities</a:t>
            </a:r>
          </a:p>
          <a:p>
            <a:pPr lvl="1"/>
            <a:r>
              <a:rPr lang="en-US" dirty="0" smtClean="0"/>
              <a:t>Writing activities</a:t>
            </a:r>
          </a:p>
          <a:p>
            <a:pPr lvl="1">
              <a:buNone/>
            </a:pPr>
            <a:endParaRPr lang="en-US" dirty="0" smtClean="0"/>
          </a:p>
          <a:p>
            <a:r>
              <a:rPr lang="en-US" dirty="0" smtClean="0"/>
              <a:t>Grammar</a:t>
            </a:r>
          </a:p>
          <a:p>
            <a:pPr lvl="1">
              <a:buNone/>
            </a:pPr>
            <a:endParaRPr lang="en-US" dirty="0" smtClean="0"/>
          </a:p>
          <a:p>
            <a:r>
              <a:rPr lang="en-US" dirty="0" smtClean="0"/>
              <a:t>Cultural/historical awareness</a:t>
            </a:r>
          </a:p>
          <a:p>
            <a:pPr lvl="1"/>
            <a:r>
              <a:rPr lang="en-US" dirty="0" smtClean="0"/>
              <a:t>American culture and expressions/ idioms</a:t>
            </a:r>
          </a:p>
          <a:p>
            <a:pPr lvl="1"/>
            <a:r>
              <a:rPr lang="en-US" dirty="0" smtClean="0"/>
              <a:t>World history and world cultures</a:t>
            </a:r>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chor="t"/>
          <a:lstStyle/>
          <a:p>
            <a:pPr algn="ctr"/>
            <a:r>
              <a:rPr lang="en-US" dirty="0" err="1" smtClean="0"/>
              <a:t>ACTive</a:t>
            </a:r>
            <a:r>
              <a:rPr lang="en-US" dirty="0" smtClean="0"/>
              <a:t> </a:t>
            </a:r>
            <a:r>
              <a:rPr lang="en-US" dirty="0" smtClean="0"/>
              <a:t>Listening</a:t>
            </a:r>
            <a:endParaRPr lang="en-US" dirty="0"/>
          </a:p>
        </p:txBody>
      </p:sp>
      <p:sp>
        <p:nvSpPr>
          <p:cNvPr id="3" name="Content Placeholder 2"/>
          <p:cNvSpPr>
            <a:spLocks noGrp="1"/>
          </p:cNvSpPr>
          <p:nvPr>
            <p:ph idx="1"/>
          </p:nvPr>
        </p:nvSpPr>
        <p:spPr>
          <a:xfrm>
            <a:off x="457200" y="1143000"/>
            <a:ext cx="7239000" cy="5312736"/>
          </a:xfrm>
        </p:spPr>
        <p:txBody>
          <a:bodyPr>
            <a:normAutofit fontScale="92500"/>
          </a:bodyPr>
          <a:lstStyle/>
          <a:p>
            <a:r>
              <a:rPr lang="en-US" sz="3600" b="1" dirty="0" smtClean="0"/>
              <a:t>L</a:t>
            </a:r>
            <a:r>
              <a:rPr lang="en-US" sz="3600" b="1" dirty="0" smtClean="0"/>
              <a:t>isten </a:t>
            </a:r>
            <a:r>
              <a:rPr lang="en-US" sz="3600" b="1" dirty="0" smtClean="0"/>
              <a:t>once and write </a:t>
            </a:r>
            <a:r>
              <a:rPr lang="en-US" sz="3600" dirty="0" smtClean="0"/>
              <a:t>any </a:t>
            </a:r>
            <a:r>
              <a:rPr lang="en-US" sz="3600" dirty="0" smtClean="0"/>
              <a:t>words; </a:t>
            </a:r>
            <a:r>
              <a:rPr lang="en-US" sz="3600" dirty="0" smtClean="0"/>
              <a:t>listen again for more new words</a:t>
            </a:r>
          </a:p>
          <a:p>
            <a:r>
              <a:rPr lang="en-US" sz="3600" dirty="0" smtClean="0"/>
              <a:t>Close activity</a:t>
            </a:r>
          </a:p>
          <a:p>
            <a:r>
              <a:rPr lang="en-US" sz="3600" b="1" dirty="0" smtClean="0"/>
              <a:t>Match </a:t>
            </a:r>
            <a:r>
              <a:rPr lang="en-US" sz="3600" dirty="0" smtClean="0"/>
              <a:t>the phrases</a:t>
            </a:r>
            <a:endParaRPr lang="en-US" sz="3600" dirty="0" smtClean="0"/>
          </a:p>
          <a:p>
            <a:r>
              <a:rPr lang="en-US" sz="3600" b="1" dirty="0" smtClean="0"/>
              <a:t>Specific details</a:t>
            </a:r>
            <a:endParaRPr lang="en-US" sz="3600" b="1" dirty="0" smtClean="0"/>
          </a:p>
          <a:p>
            <a:r>
              <a:rPr lang="en-US" sz="3600" dirty="0" smtClean="0"/>
              <a:t>Listening for “gist” or </a:t>
            </a:r>
            <a:r>
              <a:rPr lang="en-US" sz="3600" b="1" dirty="0" smtClean="0"/>
              <a:t>main idea</a:t>
            </a:r>
            <a:endParaRPr lang="en-US" sz="3600" b="1" dirty="0" smtClean="0"/>
          </a:p>
          <a:p>
            <a:r>
              <a:rPr lang="en-US" sz="3600" dirty="0" smtClean="0"/>
              <a:t>Arrange </a:t>
            </a:r>
            <a:r>
              <a:rPr lang="en-US" sz="3600" b="1" dirty="0" smtClean="0"/>
              <a:t>song </a:t>
            </a:r>
            <a:r>
              <a:rPr lang="en-US" sz="3600" b="1" dirty="0" smtClean="0"/>
              <a:t>lyrics in order </a:t>
            </a:r>
            <a:r>
              <a:rPr lang="en-US" sz="3600" dirty="0" smtClean="0"/>
              <a:t>as they listen to the song repeatedly.   </a:t>
            </a:r>
          </a:p>
          <a:p>
            <a:endParaRPr lang="en-US" dirty="0" smtClean="0"/>
          </a:p>
          <a:p>
            <a:endParaRPr lang="en-US" dirty="0" smtClean="0"/>
          </a:p>
          <a:p>
            <a:endParaRPr lang="en-US" dirty="0" smtClean="0"/>
          </a:p>
          <a:p>
            <a:endParaRPr lang="en-US" dirty="0"/>
          </a:p>
        </p:txBody>
      </p:sp>
      <p:pic>
        <p:nvPicPr>
          <p:cNvPr id="4" name="Picture 3" descr="filepicker-thlP42s1Rm2c8pp1qq1z_listen.jpg"/>
          <p:cNvPicPr>
            <a:picLocks noChangeAspect="1"/>
          </p:cNvPicPr>
          <p:nvPr/>
        </p:nvPicPr>
        <p:blipFill>
          <a:blip r:embed="rId3"/>
          <a:stretch>
            <a:fillRect/>
          </a:stretch>
        </p:blipFill>
        <p:spPr>
          <a:xfrm>
            <a:off x="5937219" y="2209800"/>
            <a:ext cx="1758981" cy="1828800"/>
          </a:xfrm>
          <a:prstGeom prst="rect">
            <a:avLst/>
          </a:prstGeom>
        </p:spPr>
      </p:pic>
      <p:pic>
        <p:nvPicPr>
          <p:cNvPr id="5" name="01 Don't Know Why.mp3">
            <a:hlinkClick r:id="" action="ppaction://media"/>
          </p:cNvPr>
          <p:cNvPicPr>
            <a:picLocks noRot="1" noChangeAspect="1"/>
          </p:cNvPicPr>
          <p:nvPr>
            <a:audioFile r:link="rId1"/>
          </p:nvPr>
        </p:nvPicPr>
        <p:blipFill>
          <a:blip r:embed="rId4"/>
          <a:stretch>
            <a:fillRect/>
          </a:stretch>
        </p:blipFill>
        <p:spPr>
          <a:xfrm>
            <a:off x="4648200" y="2514600"/>
            <a:ext cx="533400" cy="533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61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dirty="0" smtClean="0"/>
              <a:t>Listen for specific details</a:t>
            </a:r>
            <a:endParaRPr lang="en-US" dirty="0"/>
          </a:p>
        </p:txBody>
      </p:sp>
      <p:sp>
        <p:nvSpPr>
          <p:cNvPr id="3" name="Content Placeholder 2"/>
          <p:cNvSpPr>
            <a:spLocks noGrp="1"/>
          </p:cNvSpPr>
          <p:nvPr>
            <p:ph idx="1"/>
          </p:nvPr>
        </p:nvSpPr>
        <p:spPr/>
        <p:txBody>
          <a:bodyPr anchor="t"/>
          <a:lstStyle/>
          <a:p>
            <a:pPr algn="ctr">
              <a:buNone/>
            </a:pPr>
            <a:r>
              <a:rPr lang="en-US" b="1" dirty="0" smtClean="0"/>
              <a:t>Listen to “Rainbow Connection” by Kermit the Frog. </a:t>
            </a:r>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r>
              <a:rPr lang="en-US" b="1" dirty="0" smtClean="0"/>
              <a:t>How many times does he say “rainbow”?        </a:t>
            </a:r>
            <a:endParaRPr lang="en-US" dirty="0" smtClean="0"/>
          </a:p>
          <a:p>
            <a:endParaRPr lang="en-US" dirty="0"/>
          </a:p>
        </p:txBody>
      </p:sp>
      <p:pic>
        <p:nvPicPr>
          <p:cNvPr id="4" name="Picture 3" descr="kermit"/>
          <p:cNvPicPr>
            <a:picLocks noChangeAspect="1"/>
          </p:cNvPicPr>
          <p:nvPr/>
        </p:nvPicPr>
        <p:blipFill>
          <a:blip r:embed="rId3"/>
          <a:stretch>
            <a:fillRect/>
          </a:stretch>
        </p:blipFill>
        <p:spPr>
          <a:xfrm>
            <a:off x="1981200" y="2641600"/>
            <a:ext cx="4612113" cy="2463800"/>
          </a:xfrm>
          <a:prstGeom prst="rect">
            <a:avLst/>
          </a:prstGeom>
        </p:spPr>
      </p:pic>
      <p:pic>
        <p:nvPicPr>
          <p:cNvPr id="5" name="01 The Rainbow Connection.mp3">
            <a:hlinkClick r:id="" action="ppaction://media"/>
          </p:cNvPr>
          <p:cNvPicPr>
            <a:picLocks noRot="1" noChangeAspect="1"/>
          </p:cNvPicPr>
          <p:nvPr>
            <a:audioFile r:link="rId1"/>
          </p:nvPr>
        </p:nvPicPr>
        <p:blipFill>
          <a:blip r:embed="rId4"/>
          <a:stretch>
            <a:fillRect/>
          </a:stretch>
        </p:blipFill>
        <p:spPr>
          <a:xfrm>
            <a:off x="1143000" y="3505200"/>
            <a:ext cx="533400" cy="533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76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chor="t"/>
          <a:lstStyle/>
          <a:p>
            <a:pPr algn="ctr"/>
            <a:r>
              <a:rPr lang="en-US" dirty="0" smtClean="0"/>
              <a:t>Active </a:t>
            </a:r>
            <a:r>
              <a:rPr lang="en-US" dirty="0" smtClean="0"/>
              <a:t>Reading</a:t>
            </a:r>
            <a:endParaRPr lang="en-US" dirty="0"/>
          </a:p>
        </p:txBody>
      </p:sp>
      <p:sp>
        <p:nvSpPr>
          <p:cNvPr id="3" name="Content Placeholder 2"/>
          <p:cNvSpPr>
            <a:spLocks noGrp="1"/>
          </p:cNvSpPr>
          <p:nvPr>
            <p:ph idx="1"/>
          </p:nvPr>
        </p:nvSpPr>
        <p:spPr>
          <a:xfrm>
            <a:off x="457200" y="1143000"/>
            <a:ext cx="7239000" cy="5312736"/>
          </a:xfrm>
        </p:spPr>
        <p:txBody>
          <a:bodyPr/>
          <a:lstStyle/>
          <a:p>
            <a:r>
              <a:rPr lang="en-US" u="sng" dirty="0" smtClean="0"/>
              <a:t>Close activity</a:t>
            </a:r>
            <a:r>
              <a:rPr lang="en-US" dirty="0" smtClean="0"/>
              <a:t>:</a:t>
            </a:r>
            <a:r>
              <a:rPr lang="en-US" dirty="0" smtClean="0"/>
              <a:t> </a:t>
            </a:r>
            <a:r>
              <a:rPr lang="en-US" b="1" dirty="0" smtClean="0"/>
              <a:t>insert </a:t>
            </a:r>
            <a:r>
              <a:rPr lang="en-US" b="1" dirty="0" smtClean="0"/>
              <a:t>words </a:t>
            </a:r>
            <a:r>
              <a:rPr lang="en-US" dirty="0" smtClean="0"/>
              <a:t>that make sense in context</a:t>
            </a:r>
            <a:endParaRPr lang="en-US" dirty="0" smtClean="0"/>
          </a:p>
          <a:p>
            <a:r>
              <a:rPr lang="en-US" dirty="0" smtClean="0"/>
              <a:t>Using "</a:t>
            </a:r>
            <a:r>
              <a:rPr lang="en-US" dirty="0" smtClean="0"/>
              <a:t>authentic” </a:t>
            </a:r>
            <a:r>
              <a:rPr dirty="0" smtClean="0"/>
              <a:t>lyrics</a:t>
            </a:r>
            <a:r>
              <a:rPr lang="en-US" dirty="0" smtClean="0"/>
              <a:t>: </a:t>
            </a:r>
            <a:r>
              <a:rPr dirty="0" smtClean="0"/>
              <a:t>search </a:t>
            </a:r>
            <a:r>
              <a:rPr dirty="0" smtClean="0"/>
              <a:t>for </a:t>
            </a:r>
            <a:r>
              <a:rPr b="1" dirty="0" smtClean="0"/>
              <a:t>main idea, theme, details</a:t>
            </a:r>
            <a:r>
              <a:rPr dirty="0" smtClean="0"/>
              <a:t>.</a:t>
            </a:r>
            <a:endParaRPr lang="en-US" dirty="0" smtClean="0"/>
          </a:p>
          <a:p>
            <a:r>
              <a:rPr lang="en-US" dirty="0" smtClean="0"/>
              <a:t>R</a:t>
            </a:r>
            <a:r>
              <a:rPr lang="en-US" dirty="0" smtClean="0"/>
              <a:t>esearch </a:t>
            </a:r>
            <a:r>
              <a:rPr lang="en-US" b="1" dirty="0" smtClean="0"/>
              <a:t>interpretations </a:t>
            </a:r>
            <a:r>
              <a:rPr lang="en-US" dirty="0" smtClean="0"/>
              <a:t>of songs and </a:t>
            </a:r>
            <a:r>
              <a:rPr lang="en-US" b="1" dirty="0" smtClean="0"/>
              <a:t>compare and contrast </a:t>
            </a:r>
            <a:r>
              <a:rPr lang="en-US" dirty="0" smtClean="0"/>
              <a:t>analysis</a:t>
            </a:r>
          </a:p>
          <a:p>
            <a:r>
              <a:rPr lang="en-US" dirty="0" smtClean="0"/>
              <a:t>Read about an </a:t>
            </a:r>
            <a:r>
              <a:rPr lang="en-US" b="1" dirty="0" smtClean="0"/>
              <a:t>artist or group</a:t>
            </a:r>
          </a:p>
          <a:p>
            <a:pPr lvl="1"/>
            <a:r>
              <a:rPr lang="en-US" dirty="0" smtClean="0"/>
              <a:t>Ex: The Beatles</a:t>
            </a:r>
          </a:p>
          <a:p>
            <a:r>
              <a:rPr lang="en-US" dirty="0" smtClean="0"/>
              <a:t>Read about the </a:t>
            </a:r>
            <a:r>
              <a:rPr lang="en-US" b="1" dirty="0" smtClean="0"/>
              <a:t>history </a:t>
            </a:r>
          </a:p>
          <a:p>
            <a:pPr>
              <a:buNone/>
            </a:pPr>
            <a:r>
              <a:rPr lang="en-US" dirty="0" smtClean="0"/>
              <a:t>or genre of music</a:t>
            </a:r>
          </a:p>
          <a:p>
            <a:pPr lvl="1"/>
            <a:r>
              <a:rPr lang="en-US" dirty="0" smtClean="0"/>
              <a:t>Ex: Jazz, Pop, Rock, Rap</a:t>
            </a:r>
          </a:p>
          <a:p>
            <a:pPr>
              <a:buNone/>
            </a:pPr>
            <a:endParaRPr lang="en-US" dirty="0" smtClean="0"/>
          </a:p>
          <a:p>
            <a:pPr lvl="1"/>
            <a:endParaRPr lang="en-US" dirty="0" smtClean="0"/>
          </a:p>
          <a:p>
            <a:endParaRPr lang="en-US" dirty="0"/>
          </a:p>
        </p:txBody>
      </p:sp>
      <p:pic>
        <p:nvPicPr>
          <p:cNvPr id="4" name="Picture 3" descr="read.jpg"/>
          <p:cNvPicPr>
            <a:picLocks noChangeAspect="1"/>
          </p:cNvPicPr>
          <p:nvPr/>
        </p:nvPicPr>
        <p:blipFill>
          <a:blip r:embed="rId3"/>
          <a:stretch>
            <a:fillRect/>
          </a:stretch>
        </p:blipFill>
        <p:spPr>
          <a:xfrm>
            <a:off x="4648200" y="4349981"/>
            <a:ext cx="2971800" cy="2050819"/>
          </a:xfrm>
          <a:prstGeom prst="rect">
            <a:avLst/>
          </a:prstGeom>
        </p:spPr>
      </p:pic>
      <p:pic>
        <p:nvPicPr>
          <p:cNvPr id="5" name="55 Penny Lane.mp3">
            <a:hlinkClick r:id="" action="ppaction://media"/>
          </p:cNvPr>
          <p:cNvPicPr>
            <a:picLocks noRot="1" noChangeAspect="1"/>
          </p:cNvPicPr>
          <p:nvPr>
            <a:audioFile r:link="rId1"/>
          </p:nvPr>
        </p:nvPicPr>
        <p:blipFill>
          <a:blip r:embed="rId4"/>
          <a:stretch>
            <a:fillRect/>
          </a:stretch>
        </p:blipFill>
        <p:spPr>
          <a:xfrm>
            <a:off x="6911975" y="3527425"/>
            <a:ext cx="479425" cy="4794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65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11963</TotalTime>
  <Words>1259</Words>
  <Application>Microsoft Macintosh PowerPoint</Application>
  <PresentationFormat>On-screen Show (4:3)</PresentationFormat>
  <Paragraphs>193</Paragraphs>
  <Slides>25</Slides>
  <Notes>0</Notes>
  <HiddenSlides>0</HiddenSlides>
  <MMClips>13</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Opulent</vt:lpstr>
      <vt:lpstr>USINg music to engage language learners</vt:lpstr>
      <vt:lpstr>“Music is the universal language of mankind”   henry wadsworth longfellow</vt:lpstr>
      <vt:lpstr>Hokey pokey</vt:lpstr>
      <vt:lpstr>Slide 4</vt:lpstr>
      <vt:lpstr>Why use music in the classroom?  Research shows music…</vt:lpstr>
      <vt:lpstr>Today we will look at…</vt:lpstr>
      <vt:lpstr>ACTive Listening</vt:lpstr>
      <vt:lpstr>Listen for specific details</vt:lpstr>
      <vt:lpstr>Active Reading</vt:lpstr>
      <vt:lpstr>Songfacts.com</vt:lpstr>
      <vt:lpstr>Songmeanings.com</vt:lpstr>
      <vt:lpstr>Speaking</vt:lpstr>
      <vt:lpstr>Example: IHCI 3rd graders perform a Christmas Song</vt:lpstr>
      <vt:lpstr>Example: IHCI access students perform for valentines day</vt:lpstr>
      <vt:lpstr>Writing</vt:lpstr>
      <vt:lpstr>If I were a...</vt:lpstr>
      <vt:lpstr>Grammar!</vt:lpstr>
      <vt:lpstr>Culture through music </vt:lpstr>
      <vt:lpstr>Culture through music </vt:lpstr>
      <vt:lpstr>Culture through music </vt:lpstr>
      <vt:lpstr>Sources for music:  www. </vt:lpstr>
      <vt:lpstr>Sources for music interpretation and analysis: www.</vt:lpstr>
      <vt:lpstr>Criteria for selecting songs</vt:lpstr>
      <vt:lpstr>Best practices for music</vt:lpstr>
      <vt:lpstr>Thank you for your participation!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music to engage language learners</dc:title>
  <dc:creator>kim kern</dc:creator>
  <cp:lastModifiedBy>kim kern</cp:lastModifiedBy>
  <cp:revision>261</cp:revision>
  <dcterms:created xsi:type="dcterms:W3CDTF">2014-02-17T01:23:09Z</dcterms:created>
  <dcterms:modified xsi:type="dcterms:W3CDTF">2014-02-21T03:08:58Z</dcterms:modified>
</cp:coreProperties>
</file>