
<file path=[Content_Types].xml><?xml version="1.0" encoding="utf-8"?>
<Types xmlns="http://schemas.openxmlformats.org/package/2006/content-types">
  <Override PartName="/ppt/slides/slide12.xml" ContentType="application/vnd.openxmlformats-officedocument.presentationml.slide+xml"/>
  <Override PartName="/ppt/slideLayouts/slideLayout8.xml" ContentType="application/vnd.openxmlformats-officedocument.presentationml.slideLayout+xml"/>
  <Default Extension="pdf" ContentType="application/pdf"/>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slideLayouts/slideLayout14.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59" r:id="rId3"/>
    <p:sldId id="291" r:id="rId4"/>
    <p:sldId id="257" r:id="rId5"/>
    <p:sldId id="260" r:id="rId6"/>
    <p:sldId id="261" r:id="rId7"/>
    <p:sldId id="262" r:id="rId8"/>
    <p:sldId id="282" r:id="rId9"/>
    <p:sldId id="263" r:id="rId10"/>
    <p:sldId id="264" r:id="rId11"/>
    <p:sldId id="265" r:id="rId12"/>
    <p:sldId id="292" r:id="rId13"/>
    <p:sldId id="294" r:id="rId14"/>
    <p:sldId id="293" r:id="rId15"/>
    <p:sldId id="297" r:id="rId16"/>
    <p:sldId id="283" r:id="rId17"/>
    <p:sldId id="284" r:id="rId18"/>
    <p:sldId id="285" r:id="rId19"/>
    <p:sldId id="286" r:id="rId20"/>
    <p:sldId id="287" r:id="rId21"/>
    <p:sldId id="288" r:id="rId22"/>
    <p:sldId id="289" r:id="rId23"/>
    <p:sldId id="290" r:id="rId24"/>
    <p:sldId id="302" r:id="rId25"/>
    <p:sldId id="298" r:id="rId26"/>
    <p:sldId id="299" r:id="rId27"/>
    <p:sldId id="300" r:id="rId28"/>
    <p:sldId id="301" r:id="rId29"/>
    <p:sldId id="303" r:id="rId30"/>
    <p:sldId id="281" r:id="rId31"/>
    <p:sldId id="266" r:id="rId32"/>
    <p:sldId id="267" r:id="rId33"/>
    <p:sldId id="269" r:id="rId34"/>
    <p:sldId id="271" r:id="rId35"/>
    <p:sldId id="273" r:id="rId36"/>
    <p:sldId id="275" r:id="rId37"/>
    <p:sldId id="276" r:id="rId38"/>
    <p:sldId id="277" r:id="rId39"/>
    <p:sldId id="278" r:id="rId40"/>
    <p:sldId id="279" r:id="rId41"/>
    <p:sldId id="280" r:id="rId42"/>
    <p:sldId id="304" r:id="rId43"/>
    <p:sldId id="30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p:scale>
          <a:sx n="81" d="100"/>
          <a:sy n="81" d="100"/>
        </p:scale>
        <p:origin x="-1136"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interSettings" Target="printerSettings/printerSettings1.bin"/><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ableStyles" Target="tableStyles.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presProps" Target="presProp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viewProps" Target="viewProps.xml"/><Relationship Id="rId48"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BAB543F-0356-354F-8E41-449B8831BF04}" type="datetimeFigureOut">
              <a:rPr lang="en-US" smtClean="0"/>
              <a:pPr/>
              <a:t>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6EF64-FB19-411E-965E-9F52AA474456}" type="slidenum">
              <a:rPr smtClean="0"/>
              <a:pPr/>
              <a:t>‹#›</a:t>
            </a:fld>
            <a:endParaRPr/>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BAB543F-0356-354F-8E41-449B8831BF04}" type="datetimeFigureOut">
              <a:rPr lang="en-US" smtClean="0"/>
              <a:pPr/>
              <a:t>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20291-7C94-4B4D-B24B-9DA5A0BA7E4C}"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BAB543F-0356-354F-8E41-449B8831BF04}" type="datetimeFigureOut">
              <a:rPr lang="en-US" smtClean="0"/>
              <a:pPr/>
              <a:t>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20291-7C94-4B4D-B24B-9DA5A0BA7E4C}"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BAB543F-0356-354F-8E41-449B8831BF04}" type="datetimeFigureOut">
              <a:rPr lang="en-US" smtClean="0"/>
              <a:pPr/>
              <a:t>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20291-7C94-4B4D-B24B-9DA5A0BA7E4C}"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rot="21226911">
            <a:off x="4944943" y="3620297"/>
            <a:ext cx="3474720" cy="2307326"/>
          </a:xfrm>
        </p:spPr>
        <p:txBody>
          <a:bodyPr vert="horz" lIns="91440" tIns="45720" rIns="91440" bIns="45720" rtlCol="0">
            <a:normAutofit/>
          </a:bodyPr>
          <a:lstStyle>
            <a:lvl1pPr marL="0" indent="0" algn="ctr">
              <a:buNone/>
              <a:defRPr sz="28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BAB543F-0356-354F-8E41-449B8831BF04}" type="datetimeFigureOut">
              <a:rPr lang="en-US" smtClean="0"/>
              <a:pPr/>
              <a:t>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20291-7C94-4B4D-B24B-9DA5A0BA7E4C}"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rot="21226911">
            <a:off x="591446" y="3603822"/>
            <a:ext cx="3346642" cy="2183322"/>
          </a:xfrm>
        </p:spPr>
        <p:txBody>
          <a:bodyPr vert="horz" lIns="91440" tIns="45720" rIns="91440" bIns="45720" rtlCol="0">
            <a:normAutofit/>
          </a:bodyPr>
          <a:lstStyle>
            <a:lvl1pPr marL="0" indent="0" algn="ctr">
              <a:buNone/>
              <a:defRPr sz="28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BAB543F-0356-354F-8E41-449B8831BF04}" type="datetimeFigureOut">
              <a:rPr lang="en-US" smtClean="0"/>
              <a:pPr/>
              <a:t>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20291-7C94-4B4D-B24B-9DA5A0BA7E4C}"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BAB543F-0356-354F-8E41-449B8831BF04}" type="datetimeFigureOut">
              <a:rPr lang="en-US" smtClean="0"/>
              <a:pPr/>
              <a:t>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20291-7C94-4B4D-B24B-9DA5A0BA7E4C}"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BAB543F-0356-354F-8E41-449B8831BF04}" type="datetimeFigureOut">
              <a:rPr lang="en-US" smtClean="0"/>
              <a:pPr/>
              <a:t>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20291-7C94-4B4D-B24B-9DA5A0BA7E4C}"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BAB543F-0356-354F-8E41-449B8831BF04}" type="datetimeFigureOut">
              <a:rPr lang="en-US" smtClean="0"/>
              <a:pPr/>
              <a:t>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20291-7C94-4B4D-B24B-9DA5A0BA7E4C}"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EBAB543F-0356-354F-8E41-449B8831BF04}" type="datetimeFigureOut">
              <a:rPr lang="en-US" smtClean="0"/>
              <a:pPr/>
              <a:t>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20291-7C94-4B4D-B24B-9DA5A0BA7E4C}"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B543F-0356-354F-8E41-449B8831BF04}" type="datetimeFigureOut">
              <a:rPr lang="en-US" smtClean="0"/>
              <a:pPr/>
              <a:t>1/11/14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smtClean="0"/>
              <a:pPr/>
              <a:t>‹#›</a:t>
            </a:fld>
            <a:endParaRPr/>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BAB543F-0356-354F-8E41-449B8831BF04}" type="datetimeFigureOut">
              <a:rPr lang="en-US" smtClean="0"/>
              <a:pPr/>
              <a:t>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20291-7C94-4B4D-B24B-9DA5A0BA7E4C}"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BAB543F-0356-354F-8E41-449B8831BF04}" type="datetimeFigureOut">
              <a:rPr lang="en-US" smtClean="0"/>
              <a:pPr/>
              <a:t>1/11/14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20291-7C94-4B4D-B24B-9DA5A0BA7E4C}"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BAB543F-0356-354F-8E41-449B8831BF04}" type="datetimeFigureOut">
              <a:rPr lang="en-US" smtClean="0"/>
              <a:pPr/>
              <a:t>1/11/14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20291-7C94-4B4D-B24B-9DA5A0BA7E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B543F-0356-354F-8E41-449B8831BF04}" type="datetimeFigureOut">
              <a:rPr lang="en-US" smtClean="0"/>
              <a:pPr/>
              <a:t>1/11/14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20291-7C94-4B4D-B24B-9DA5A0BA7E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B543F-0356-354F-8E41-449B8831BF04}" type="datetimeFigureOut">
              <a:rPr lang="en-US" smtClean="0"/>
              <a:pPr/>
              <a:t>1/11/14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20291-7C94-4B4D-B24B-9DA5A0BA7E4C}"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EBAB543F-0356-354F-8E41-449B8831BF04}" type="datetimeFigureOut">
              <a:rPr lang="en-US" smtClean="0"/>
              <a:pPr/>
              <a:t>1/11/14</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28320291-7C94-4B4D-B24B-9DA5A0BA7E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ern.kimik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df"/><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geocities.com/cyber_explorer99/oconnorgoodcountry.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ings.buffalo.edu/AandL/english/courses/eng201d/asmallgoodthing.html"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676401"/>
            <a:ext cx="8001000" cy="1981199"/>
          </a:xfrm>
        </p:spPr>
        <p:txBody>
          <a:bodyPr anchor="ctr"/>
          <a:lstStyle/>
          <a:p>
            <a:r>
              <a:rPr lang="en-US" sz="6600" b="1" dirty="0" smtClean="0"/>
              <a:t>Narrative Writing</a:t>
            </a:r>
            <a:endParaRPr lang="en-US" sz="6600" b="1" dirty="0"/>
          </a:p>
        </p:txBody>
      </p:sp>
      <p:sp>
        <p:nvSpPr>
          <p:cNvPr id="3" name="Subtitle 2"/>
          <p:cNvSpPr>
            <a:spLocks noGrp="1"/>
          </p:cNvSpPr>
          <p:nvPr>
            <p:ph type="subTitle" idx="1"/>
          </p:nvPr>
        </p:nvSpPr>
        <p:spPr>
          <a:xfrm>
            <a:off x="571500" y="3657600"/>
            <a:ext cx="8001000" cy="3200400"/>
          </a:xfrm>
        </p:spPr>
        <p:txBody>
          <a:bodyPr>
            <a:normAutofit/>
          </a:bodyPr>
          <a:lstStyle/>
          <a:p>
            <a:r>
              <a:rPr lang="en-US" dirty="0" smtClean="0"/>
              <a:t>Kimberly Kern, English Language Fellow</a:t>
            </a:r>
          </a:p>
          <a:p>
            <a:r>
              <a:rPr lang="en-US" dirty="0" smtClean="0"/>
              <a:t>IHCI</a:t>
            </a:r>
          </a:p>
          <a:p>
            <a:r>
              <a:rPr lang="en-US" dirty="0" smtClean="0">
                <a:hlinkClick r:id="rId2"/>
              </a:rPr>
              <a:t>kern.kimika@gmail.com</a:t>
            </a:r>
            <a:endParaRPr lang="en-US" dirty="0" smtClean="0"/>
          </a:p>
          <a:p>
            <a:r>
              <a:rPr lang="en-US" dirty="0" err="1" smtClean="0"/>
              <a:t>kimberlykern.weebly.com</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 a bit more involved…</a:t>
            </a:r>
            <a:endParaRPr lang="en-US" dirty="0"/>
          </a:p>
        </p:txBody>
      </p:sp>
      <p:pic>
        <p:nvPicPr>
          <p:cNvPr id="6" name="Content Placeholder 5" descr="AN1110-Week-8-TheNarrativeArc.png"/>
          <p:cNvPicPr>
            <a:picLocks noGrp="1" noChangeAspect="1"/>
          </p:cNvPicPr>
          <p:nvPr>
            <p:ph idx="1"/>
          </p:nvPr>
        </p:nvPicPr>
        <p:blipFill>
          <a:blip r:embed="rId2"/>
          <a:stretch>
            <a:fillRect/>
          </a:stretch>
        </p:blipFill>
        <p:spPr>
          <a:xfrm>
            <a:off x="381000" y="1904999"/>
            <a:ext cx="8191500" cy="4944979"/>
          </a:xfr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 a triangle…</a:t>
            </a:r>
            <a:endParaRPr lang="en-US" dirty="0"/>
          </a:p>
        </p:txBody>
      </p:sp>
      <p:pic>
        <p:nvPicPr>
          <p:cNvPr id="6" name="Content Placeholder 5" descr="Dramatic-Arc_Diermyer.jpg"/>
          <p:cNvPicPr>
            <a:picLocks noGrp="1" noChangeAspect="1"/>
          </p:cNvPicPr>
          <p:nvPr>
            <p:ph idx="1"/>
          </p:nvPr>
        </p:nvPicPr>
        <p:blipFill>
          <a:blip r:embed="rId2"/>
          <a:stretch>
            <a:fillRect/>
          </a:stretch>
        </p:blipFill>
        <p:spPr>
          <a:xfrm>
            <a:off x="571500" y="1981200"/>
            <a:ext cx="8001000" cy="4038599"/>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pyramid</a:t>
            </a:r>
            <a:endParaRPr lang="en-US" dirty="0"/>
          </a:p>
        </p:txBody>
      </p:sp>
      <p:pic>
        <p:nvPicPr>
          <p:cNvPr id="4" name="Content Placeholder 3" descr="narrative-pyramid.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95400" y="1417638"/>
            <a:ext cx="6553199" cy="5440362"/>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diagram</a:t>
            </a:r>
            <a:endParaRPr lang="en-US" dirty="0"/>
          </a:p>
        </p:txBody>
      </p:sp>
      <p:pic>
        <p:nvPicPr>
          <p:cNvPr id="4" name="Content Placeholder 3" descr="plot+chart+pic.jpg"/>
          <p:cNvPicPr>
            <a:picLocks noGrp="1" noChangeAspect="1"/>
          </p:cNvPicPr>
          <p:nvPr>
            <p:ph idx="1"/>
          </p:nvPr>
        </p:nvPicPr>
        <p:blipFill>
          <a:blip r:embed="rId2"/>
          <a:stretch>
            <a:fillRect/>
          </a:stretch>
        </p:blipFill>
        <p:spPr>
          <a:xfrm>
            <a:off x="304800" y="1719531"/>
            <a:ext cx="8534400" cy="4895801"/>
          </a:xfr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this…</a:t>
            </a:r>
            <a:endParaRPr lang="en-US" dirty="0"/>
          </a:p>
        </p:txBody>
      </p:sp>
      <p:pic>
        <p:nvPicPr>
          <p:cNvPr id="6" name="Content Placeholder 5" descr="plot-chart-diagram-arc-blank-graphic-organizer.jpg"/>
          <p:cNvPicPr>
            <a:picLocks noGrp="1" noChangeAspect="1"/>
          </p:cNvPicPr>
          <p:nvPr>
            <p:ph idx="1"/>
          </p:nvPr>
        </p:nvPicPr>
        <p:blipFill>
          <a:blip r:embed="rId2"/>
          <a:stretch>
            <a:fillRect/>
          </a:stretch>
        </p:blipFill>
        <p:spPr>
          <a:xfrm>
            <a:off x="228600" y="1417638"/>
            <a:ext cx="8610600" cy="5211762"/>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xfrm>
            <a:off x="571500" y="1676400"/>
            <a:ext cx="8001000" cy="4953000"/>
          </a:xfrm>
        </p:spPr>
        <p:txBody>
          <a:bodyPr>
            <a:normAutofit fontScale="92500" lnSpcReduction="20000"/>
          </a:bodyPr>
          <a:lstStyle/>
          <a:p>
            <a:r>
              <a:rPr lang="en-US" sz="3200" dirty="0" smtClean="0"/>
              <a:t>Take about 20-30 minutes to think about, talk about, and plan a basic plot for your short story</a:t>
            </a:r>
          </a:p>
          <a:p>
            <a:endParaRPr lang="en-US" sz="3200" dirty="0" smtClean="0"/>
          </a:p>
          <a:p>
            <a:r>
              <a:rPr lang="en-US" sz="3200" dirty="0" smtClean="0"/>
              <a:t>Remember the problem is the most important and interesting part! Start with that!</a:t>
            </a:r>
          </a:p>
          <a:p>
            <a:endParaRPr lang="en-US" dirty="0" smtClean="0"/>
          </a:p>
          <a:p>
            <a:endParaRPr lang="en-US" dirty="0" smtClean="0"/>
          </a:p>
          <a:p>
            <a:r>
              <a:rPr lang="en-US" dirty="0" smtClean="0"/>
              <a:t>Next, we will work on character, setting, sensory details, and transitions.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Development</a:t>
            </a:r>
            <a:endParaRPr lang="en-US" dirty="0"/>
          </a:p>
        </p:txBody>
      </p:sp>
      <p:sp>
        <p:nvSpPr>
          <p:cNvPr id="3" name="Content Placeholder 2"/>
          <p:cNvSpPr>
            <a:spLocks noGrp="1"/>
          </p:cNvSpPr>
          <p:nvPr>
            <p:ph idx="1"/>
          </p:nvPr>
        </p:nvSpPr>
        <p:spPr>
          <a:xfrm>
            <a:off x="571500" y="1905000"/>
            <a:ext cx="8001000" cy="4724400"/>
          </a:xfrm>
        </p:spPr>
        <p:txBody>
          <a:bodyPr/>
          <a:lstStyle/>
          <a:p>
            <a:r>
              <a:rPr lang="en-US" dirty="0" smtClean="0"/>
              <a:t>For a short story, maybe one character is enough. Maybe you want two or three. Have ONE MAIN character.</a:t>
            </a:r>
          </a:p>
          <a:p>
            <a:r>
              <a:rPr lang="en-US" dirty="0" smtClean="0"/>
              <a:t>Think about what your character </a:t>
            </a:r>
            <a:r>
              <a:rPr lang="en-US" b="1" dirty="0" smtClean="0"/>
              <a:t>looks like</a:t>
            </a:r>
          </a:p>
          <a:p>
            <a:r>
              <a:rPr lang="en-US" dirty="0" smtClean="0"/>
              <a:t>Think about inner </a:t>
            </a:r>
            <a:r>
              <a:rPr lang="en-US" b="1" dirty="0" smtClean="0"/>
              <a:t>personality traits</a:t>
            </a:r>
          </a:p>
          <a:p>
            <a:endParaRPr lang="en-US" dirty="0" smtClean="0"/>
          </a:p>
          <a:p>
            <a:r>
              <a:rPr lang="en-US" dirty="0" smtClean="0"/>
              <a:t>How is your character going to deal with the problem?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create a character:</a:t>
            </a:r>
            <a:endParaRPr lang="en-US" dirty="0"/>
          </a:p>
        </p:txBody>
      </p:sp>
      <p:sp>
        <p:nvSpPr>
          <p:cNvPr id="3" name="Content Placeholder 2"/>
          <p:cNvSpPr>
            <a:spLocks noGrp="1"/>
          </p:cNvSpPr>
          <p:nvPr>
            <p:ph idx="1"/>
          </p:nvPr>
        </p:nvSpPr>
        <p:spPr/>
        <p:txBody>
          <a:bodyPr>
            <a:normAutofit/>
          </a:bodyPr>
          <a:lstStyle/>
          <a:p>
            <a:r>
              <a:rPr b="1" dirty="0" smtClean="0"/>
              <a:t>Tell the reader directly what a character's personality is like:</a:t>
            </a:r>
            <a:endParaRPr lang="en-US" b="1" dirty="0" smtClean="0"/>
          </a:p>
          <a:p>
            <a:pPr>
              <a:buNone/>
            </a:pPr>
            <a:r>
              <a:rPr dirty="0" smtClean="0"/>
              <a:t/>
            </a:r>
            <a:br>
              <a:rPr dirty="0" smtClean="0"/>
            </a:br>
            <a:r>
              <a:rPr dirty="0" smtClean="0"/>
              <a:t>"Mrs. Freeman could never be brought to admit herself wrong on any point."</a:t>
            </a:r>
            <a:endParaRPr lang="en-US" dirty="0" smtClean="0"/>
          </a:p>
          <a:p>
            <a:pPr>
              <a:buNone/>
            </a:pPr>
            <a:r>
              <a:rPr dirty="0" smtClean="0"/>
              <a:t> </a:t>
            </a:r>
          </a:p>
          <a:p>
            <a:pPr>
              <a:buNone/>
            </a:pPr>
            <a:r>
              <a:rPr dirty="0" smtClean="0"/>
              <a:t>—Flannery O'Connor, "</a:t>
            </a:r>
            <a:r>
              <a:rPr dirty="0" smtClean="0">
                <a:hlinkClick r:id="rId2"/>
              </a:rPr>
              <a:t>Good Country People</a:t>
            </a:r>
            <a:r>
              <a:rPr dirty="0" smtClean="0"/>
              <a: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381000"/>
            <a:ext cx="9144000" cy="6248400"/>
          </a:xfrm>
        </p:spPr>
        <p:txBody>
          <a:bodyPr anchor="t"/>
          <a:lstStyle/>
          <a:p>
            <a:r>
              <a:rPr sz="2800" b="1" dirty="0" smtClean="0"/>
              <a:t>Describe a character's appearance and manner:</a:t>
            </a:r>
            <a:r>
              <a:rPr lang="en-US" sz="2800" dirty="0" smtClean="0"/>
              <a:t/>
            </a:r>
            <a:br>
              <a:rPr lang="en-US" sz="2800" dirty="0" smtClean="0"/>
            </a:br>
            <a:r>
              <a:rPr sz="2800" dirty="0" smtClean="0"/>
              <a:t/>
            </a:r>
            <a:br>
              <a:rPr sz="2800" dirty="0" smtClean="0"/>
            </a:br>
            <a:r>
              <a:rPr sz="2800" dirty="0" smtClean="0"/>
              <a:t>"The Baker, who was an older man with a thick neck, listened without saying anything when she told him the child would be eight years old next Monday. The baker wore a white apron that looked like a smock. Straps cut under his arms, went around in back and then to the front again, where they were secured under his heavy waist. He wiped his hands on his apron as he listened to her. He kept his eyes down on the photographs and let her talk."</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sz="2800" dirty="0" smtClean="0"/>
              <a:t> </a:t>
            </a:r>
            <a:br>
              <a:rPr sz="2800" dirty="0" smtClean="0"/>
            </a:br>
            <a:r>
              <a:rPr sz="2800" dirty="0" smtClean="0"/>
              <a:t>—Raymond Carver, "</a:t>
            </a:r>
            <a:r>
              <a:rPr sz="2800" dirty="0" smtClean="0">
                <a:hlinkClick r:id="rId2"/>
              </a:rPr>
              <a:t>A Small, Good Thing</a:t>
            </a:r>
            <a:r>
              <a:rPr sz="2800" dirty="0" smtClean="0"/>
              <a:t>"</a:t>
            </a:r>
            <a:r>
              <a:rPr dirty="0" smtClean="0"/>
              <a:t/>
            </a:r>
            <a:br>
              <a:rPr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28600" y="612844"/>
            <a:ext cx="8686800" cy="5693867"/>
          </a:xfrm>
          <a:prstGeom prst="rect">
            <a:avLst/>
          </a:prstGeom>
        </p:spPr>
        <p:txBody>
          <a:bodyPr wrap="square" anchor="t">
            <a:spAutoFit/>
          </a:bodyPr>
          <a:lstStyle/>
          <a:p>
            <a:pPr algn="ctr"/>
            <a:r>
              <a:rPr lang="en-US" sz="2800" b="1" dirty="0" smtClean="0"/>
              <a:t>Portray a character's thoughts and motivations:</a:t>
            </a:r>
          </a:p>
          <a:p>
            <a:pPr algn="ctr"/>
            <a:endParaRPr lang="en-US" sz="2800" dirty="0" smtClean="0"/>
          </a:p>
          <a:p>
            <a:pPr algn="ctr"/>
            <a:r>
              <a:rPr lang="en-US" sz="2800" dirty="0" smtClean="0"/>
              <a:t> </a:t>
            </a:r>
          </a:p>
          <a:p>
            <a:pPr algn="ctr"/>
            <a:r>
              <a:rPr lang="en-US" sz="2800" dirty="0" smtClean="0"/>
              <a:t>    "I wanted to call myself Jack, after Jack London. I believed that having his name would charge me with some of the strength and competence inherent in my idea of him. The odds were good that I'd never have to share a classroom with a girl named Jack. And I liked the sound. Jack. Jack Wolff.”</a:t>
            </a:r>
          </a:p>
          <a:p>
            <a:pPr algn="ctr"/>
            <a:endParaRPr lang="en-US" sz="2800" dirty="0" smtClean="0"/>
          </a:p>
          <a:p>
            <a:pPr algn="ctr"/>
            <a:endParaRPr lang="en-US" sz="2800" dirty="0" smtClean="0"/>
          </a:p>
          <a:p>
            <a:pPr algn="ctr"/>
            <a:endParaRPr lang="en-US" sz="2800" dirty="0" smtClean="0"/>
          </a:p>
          <a:p>
            <a:pPr algn="ctr"/>
            <a:r>
              <a:rPr lang="en-US" sz="2800" dirty="0" smtClean="0"/>
              <a:t>    —Tobias Wolff, This Boy's Life</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me…</a:t>
            </a:r>
            <a:endParaRPr lang="en-US" dirty="0"/>
          </a:p>
        </p:txBody>
      </p:sp>
      <p:sp>
        <p:nvSpPr>
          <p:cNvPr id="3" name="Content Placeholder 2"/>
          <p:cNvSpPr>
            <a:spLocks noGrp="1"/>
          </p:cNvSpPr>
          <p:nvPr>
            <p:ph idx="1"/>
          </p:nvPr>
        </p:nvSpPr>
        <p:spPr>
          <a:xfrm>
            <a:off x="571500" y="1676400"/>
            <a:ext cx="8001000" cy="4343400"/>
          </a:xfrm>
        </p:spPr>
        <p:txBody>
          <a:bodyPr/>
          <a:lstStyle/>
          <a:p>
            <a:r>
              <a:rPr lang="en-US" dirty="0" smtClean="0"/>
              <a:t>I am an English Language Fellow working at IHCI through Georgetown University and the US Embassy</a:t>
            </a:r>
          </a:p>
          <a:p>
            <a:r>
              <a:rPr lang="en-US" dirty="0" smtClean="0"/>
              <a:t>I have a BA in Art History, MA in TESOL Education</a:t>
            </a:r>
          </a:p>
          <a:p>
            <a:r>
              <a:rPr lang="en-US" dirty="0" smtClean="0"/>
              <a:t>I have been teaching for about 8 years, 6 in low-income public schools in NYC</a:t>
            </a:r>
          </a:p>
          <a:p>
            <a:r>
              <a:rPr lang="en-US" dirty="0" smtClean="0"/>
              <a:t>I love to dance, do yoga, and travel.</a:t>
            </a:r>
          </a:p>
          <a:p>
            <a:r>
              <a:rPr lang="en-US" dirty="0" smtClean="0"/>
              <a:t>I love to read!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28600" y="228601"/>
            <a:ext cx="8915400" cy="5693867"/>
          </a:xfrm>
          <a:prstGeom prst="rect">
            <a:avLst/>
          </a:prstGeom>
        </p:spPr>
        <p:txBody>
          <a:bodyPr wrap="square" anchor="t">
            <a:spAutoFit/>
          </a:bodyPr>
          <a:lstStyle/>
          <a:p>
            <a:pPr algn="ctr"/>
            <a:r>
              <a:rPr lang="en-US" sz="2800" b="1" dirty="0" smtClean="0"/>
              <a:t>Use dialogue to allow a character's words to reveal something important about his or her nature:</a:t>
            </a:r>
          </a:p>
          <a:p>
            <a:pPr algn="ctr"/>
            <a:endParaRPr lang="en-US" sz="2800" dirty="0" smtClean="0"/>
          </a:p>
          <a:p>
            <a:pPr algn="ctr"/>
            <a:endParaRPr lang="en-US" sz="2800" dirty="0" smtClean="0"/>
          </a:p>
          <a:p>
            <a:pPr algn="ctr"/>
            <a:r>
              <a:rPr lang="en-US" sz="2800" dirty="0" smtClean="0"/>
              <a:t>    "Unable to contain herself, [Mrs. </a:t>
            </a:r>
            <a:r>
              <a:rPr lang="en-US" sz="2800" dirty="0" err="1" smtClean="0"/>
              <a:t>Bennet</a:t>
            </a:r>
            <a:r>
              <a:rPr lang="en-US" sz="2800" dirty="0" smtClean="0"/>
              <a:t>] began scolding one of her daughters. 'Don't keep coughing so, Kitty, for heaven's sake! Have a little compassion on my nerves. You tear them to pieces.'”</a:t>
            </a:r>
          </a:p>
          <a:p>
            <a:pPr algn="ctr"/>
            <a:endParaRPr lang="en-US" sz="2800" dirty="0" smtClean="0"/>
          </a:p>
          <a:p>
            <a:pPr algn="ctr"/>
            <a:endParaRPr lang="en-US" sz="2800" dirty="0" smtClean="0"/>
          </a:p>
          <a:p>
            <a:pPr algn="ctr"/>
            <a:endParaRPr lang="en-US" sz="2800" dirty="0" smtClean="0"/>
          </a:p>
          <a:p>
            <a:pPr algn="ctr"/>
            <a:endParaRPr lang="en-US" sz="2800" dirty="0" smtClean="0"/>
          </a:p>
          <a:p>
            <a:pPr algn="ctr"/>
            <a:r>
              <a:rPr lang="en-US" sz="2800" dirty="0" smtClean="0"/>
              <a:t>    —Jane Austin, Pride and Prejudice</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28600" y="304800"/>
            <a:ext cx="8915400" cy="6001642"/>
          </a:xfrm>
          <a:prstGeom prst="rect">
            <a:avLst/>
          </a:prstGeom>
        </p:spPr>
        <p:txBody>
          <a:bodyPr wrap="square" anchor="t">
            <a:spAutoFit/>
          </a:bodyPr>
          <a:lstStyle/>
          <a:p>
            <a:pPr algn="ctr"/>
            <a:r>
              <a:rPr lang="en-US" sz="2800" b="1" dirty="0" smtClean="0"/>
              <a:t>Use a character's actions to reveal his or her personality:</a:t>
            </a:r>
          </a:p>
          <a:p>
            <a:pPr algn="ctr"/>
            <a:endParaRPr lang="en-US" sz="2800" dirty="0" smtClean="0"/>
          </a:p>
          <a:p>
            <a:pPr algn="ctr"/>
            <a:r>
              <a:rPr lang="en-US" sz="2800" dirty="0" smtClean="0"/>
              <a:t>    </a:t>
            </a:r>
            <a:r>
              <a:rPr lang="en-US" sz="2400" dirty="0" smtClean="0"/>
              <a:t>"He would hang around our place on Saturdays, scornful of whatever I was doing but unable to leave me alone. I couldn't be on the swing without him wanting to try it, and if I wouldn't give it up he came and pushed me so that I went crooked. He teased the dog. He got me into trouble—deliberately and maliciously, it seemed to me afterward—by daring me to do things I wouldn't have thought of on my own: digging up the potatoes to see how big they were when they were still only the size of marbles, and pushing over the stacked firewood to make a pile we could jump off.”</a:t>
            </a:r>
          </a:p>
          <a:p>
            <a:pPr algn="ctr"/>
            <a:endParaRPr lang="en-US" sz="2400" dirty="0" smtClean="0"/>
          </a:p>
          <a:p>
            <a:pPr algn="ctr"/>
            <a:endParaRPr lang="en-US" sz="2800" dirty="0" smtClean="0"/>
          </a:p>
          <a:p>
            <a:pPr algn="ctr"/>
            <a:r>
              <a:rPr lang="en-US" sz="2800" dirty="0" smtClean="0"/>
              <a:t>    —Alice Munro, "Miles City, Montana"</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28600" y="228601"/>
            <a:ext cx="8686800" cy="4401205"/>
          </a:xfrm>
          <a:prstGeom prst="rect">
            <a:avLst/>
          </a:prstGeom>
        </p:spPr>
        <p:txBody>
          <a:bodyPr wrap="square" anchor="t">
            <a:spAutoFit/>
          </a:bodyPr>
          <a:lstStyle/>
          <a:p>
            <a:pPr algn="ctr"/>
            <a:r>
              <a:rPr lang="en-US" sz="2800" b="1" dirty="0" smtClean="0"/>
              <a:t>Show others' reactions to the character or person you're portraying:</a:t>
            </a:r>
          </a:p>
          <a:p>
            <a:pPr algn="ctr"/>
            <a:endParaRPr lang="en-US" sz="2800" dirty="0" smtClean="0"/>
          </a:p>
          <a:p>
            <a:pPr algn="ctr"/>
            <a:r>
              <a:rPr lang="en-US" sz="2800" dirty="0" smtClean="0"/>
              <a:t>    "No respect at all was shown him in the department. The porters, far from getting up from their seats when he came in, took no more notice of him than if a simple fly had flown across the reception room.”</a:t>
            </a:r>
          </a:p>
          <a:p>
            <a:pPr algn="ctr"/>
            <a:endParaRPr lang="en-US" sz="2800" dirty="0" smtClean="0"/>
          </a:p>
          <a:p>
            <a:pPr algn="ctr"/>
            <a:endParaRPr lang="en-US" sz="2800" dirty="0" smtClean="0"/>
          </a:p>
          <a:p>
            <a:pPr algn="ctr"/>
            <a:r>
              <a:rPr lang="en-US" sz="2800" dirty="0" smtClean="0"/>
              <a:t>    —Nikolai Gogol, "The Overcoat"</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28600" y="228600"/>
            <a:ext cx="8686800" cy="6555642"/>
          </a:xfrm>
          <a:prstGeom prst="rect">
            <a:avLst/>
          </a:prstGeom>
        </p:spPr>
        <p:txBody>
          <a:bodyPr wrap="square" anchor="t">
            <a:spAutoFit/>
          </a:bodyPr>
          <a:lstStyle/>
          <a:p>
            <a:pPr algn="ctr"/>
            <a:r>
              <a:rPr lang="en-US" sz="2800" b="1" dirty="0" smtClean="0"/>
              <a:t>Give fictional characters meaningful names or use real people's nicknames that relate to their personalities:</a:t>
            </a:r>
          </a:p>
          <a:p>
            <a:pPr algn="ctr"/>
            <a:endParaRPr lang="en-US" sz="2800" dirty="0" smtClean="0"/>
          </a:p>
          <a:p>
            <a:pPr algn="ctr"/>
            <a:r>
              <a:rPr lang="en-US" sz="2800" dirty="0" smtClean="0"/>
              <a:t>    Severus </a:t>
            </a:r>
            <a:r>
              <a:rPr lang="en-US" sz="2800" dirty="0" err="1" smtClean="0"/>
              <a:t>Snape</a:t>
            </a:r>
            <a:r>
              <a:rPr lang="en-US" sz="2800" dirty="0" smtClean="0"/>
              <a:t>—"Severus" means "strict" or "severe" in Latin. Severus </a:t>
            </a:r>
            <a:r>
              <a:rPr lang="en-US" sz="2800" dirty="0" err="1" smtClean="0"/>
              <a:t>Snape</a:t>
            </a:r>
            <a:r>
              <a:rPr lang="en-US" sz="2800" dirty="0" smtClean="0"/>
              <a:t> is a strict professor who treats Harry harshly.</a:t>
            </a:r>
          </a:p>
          <a:p>
            <a:pPr algn="ctr"/>
            <a:endParaRPr lang="en-US" sz="2800" dirty="0" smtClean="0"/>
          </a:p>
          <a:p>
            <a:pPr algn="ctr"/>
            <a:r>
              <a:rPr lang="en-US" sz="2800" dirty="0" smtClean="0"/>
              <a:t>    Sirius Black—"Sirius" is the brightest star in the </a:t>
            </a:r>
            <a:r>
              <a:rPr lang="en-US" sz="2800" dirty="0" err="1" smtClean="0"/>
              <a:t>Canis</a:t>
            </a:r>
            <a:r>
              <a:rPr lang="en-US" sz="2800" dirty="0" smtClean="0"/>
              <a:t> Major or "Great Dog" constellation. Sirius Black is a wizard who transforms into a black dog.</a:t>
            </a:r>
          </a:p>
          <a:p>
            <a:pPr algn="ctr"/>
            <a:endParaRPr lang="en-US" sz="2800" dirty="0" smtClean="0"/>
          </a:p>
          <a:p>
            <a:pPr algn="ctr"/>
            <a:r>
              <a:rPr lang="en-US" sz="2800" dirty="0" smtClean="0"/>
              <a:t>    Peeves—"To peeve" means "to annoy." Peeves is a ghost who pesters people at </a:t>
            </a:r>
            <a:r>
              <a:rPr lang="en-US" sz="2800" dirty="0" err="1" smtClean="0"/>
              <a:t>Hogwart's</a:t>
            </a:r>
            <a:r>
              <a:rPr lang="en-US" sz="2800" dirty="0" smtClean="0"/>
              <a:t> School.</a:t>
            </a:r>
            <a:endParaRPr lang="en-US" sz="2800" dirty="0" smtClean="0"/>
          </a:p>
          <a:p>
            <a:pPr algn="ctr"/>
            <a:endParaRPr lang="en-US" sz="2800" dirty="0" smtClean="0"/>
          </a:p>
          <a:p>
            <a:pPr algn="ctr"/>
            <a:r>
              <a:rPr lang="en-US" sz="2800" dirty="0" smtClean="0"/>
              <a:t>    —J. K. Rowling, Harry Potter series</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a:xfrm>
            <a:off x="571500" y="1905000"/>
            <a:ext cx="8001000" cy="4953000"/>
          </a:xfrm>
        </p:spPr>
        <p:txBody>
          <a:bodyPr>
            <a:normAutofit/>
          </a:bodyPr>
          <a:lstStyle/>
          <a:p>
            <a:r>
              <a:rPr sz="2800" dirty="0" smtClean="0"/>
              <a:t>Where is it?</a:t>
            </a:r>
          </a:p>
          <a:p>
            <a:r>
              <a:rPr sz="2800" dirty="0" smtClean="0"/>
              <a:t>When is it?</a:t>
            </a:r>
          </a:p>
          <a:p>
            <a:r>
              <a:rPr sz="2800" dirty="0" smtClean="0"/>
              <a:t>What is the weather like?</a:t>
            </a:r>
          </a:p>
          <a:p>
            <a:r>
              <a:rPr sz="2800" dirty="0" smtClean="0"/>
              <a:t>What are the social conditions?</a:t>
            </a:r>
          </a:p>
          <a:p>
            <a:r>
              <a:rPr sz="2800" dirty="0" smtClean="0"/>
              <a:t>What is the landscape or environment like?</a:t>
            </a:r>
          </a:p>
          <a:p>
            <a:r>
              <a:rPr sz="2800" dirty="0" smtClean="0"/>
              <a:t>What special details make the setting vivid?</a:t>
            </a:r>
          </a:p>
          <a:p>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create a setting</a:t>
            </a:r>
            <a:endParaRPr lang="en-US" dirty="0"/>
          </a:p>
        </p:txBody>
      </p:sp>
      <p:sp>
        <p:nvSpPr>
          <p:cNvPr id="3" name="Content Placeholder 2"/>
          <p:cNvSpPr>
            <a:spLocks noGrp="1"/>
          </p:cNvSpPr>
          <p:nvPr>
            <p:ph idx="1"/>
          </p:nvPr>
        </p:nvSpPr>
        <p:spPr/>
        <p:txBody>
          <a:bodyPr anchor="t">
            <a:normAutofit/>
          </a:bodyPr>
          <a:lstStyle/>
          <a:p>
            <a:pPr algn="ctr"/>
            <a:r>
              <a:rPr sz="2800" b="1" dirty="0" smtClean="0"/>
              <a:t>Refer specifically to place and time:</a:t>
            </a:r>
            <a:endParaRPr lang="en-US" sz="2800" b="1" dirty="0" smtClean="0"/>
          </a:p>
          <a:p>
            <a:pPr algn="ctr">
              <a:buNone/>
            </a:pPr>
            <a:r>
              <a:rPr sz="2800" dirty="0" smtClean="0"/>
              <a:t/>
            </a:r>
            <a:br>
              <a:rPr sz="2800" dirty="0" smtClean="0"/>
            </a:br>
            <a:r>
              <a:rPr sz="2800" dirty="0" smtClean="0"/>
              <a:t>"In the early weeks of 1837, Charles Darwin was a busy young man living in London."</a:t>
            </a:r>
            <a:endParaRPr lang="en-US" sz="2800" dirty="0" smtClean="0"/>
          </a:p>
          <a:p>
            <a:pPr algn="ctr">
              <a:buNone/>
            </a:pPr>
            <a:r>
              <a:rPr sz="2800" dirty="0" smtClean="0"/>
              <a:t> </a:t>
            </a:r>
          </a:p>
          <a:p>
            <a:r>
              <a:rPr sz="2800" dirty="0" smtClean="0"/>
              <a:t>—David Quammen, </a:t>
            </a:r>
            <a:r>
              <a:rPr sz="2800" i="1" dirty="0" smtClean="0"/>
              <a:t>The Reluctant Mr. Darwin</a:t>
            </a:r>
            <a:r>
              <a:rPr sz="2800" dirty="0" smtClean="0"/>
              <a:t>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304800"/>
            <a:ext cx="8610600" cy="6124754"/>
          </a:xfrm>
          <a:prstGeom prst="rect">
            <a:avLst/>
          </a:prstGeom>
        </p:spPr>
        <p:txBody>
          <a:bodyPr wrap="square" anchor="t">
            <a:spAutoFit/>
          </a:bodyPr>
          <a:lstStyle/>
          <a:p>
            <a:pPr algn="ctr"/>
            <a:r>
              <a:rPr lang="en-US" sz="2800" b="1" dirty="0" smtClean="0"/>
              <a:t>Describe the inside of a room where a scene takes place:</a:t>
            </a:r>
          </a:p>
          <a:p>
            <a:pPr algn="ctr"/>
            <a:endParaRPr lang="en-US" sz="2800" dirty="0" smtClean="0"/>
          </a:p>
          <a:p>
            <a:pPr algn="ctr"/>
            <a:r>
              <a:rPr lang="en-US" sz="2800" dirty="0" smtClean="0"/>
              <a:t>    "The walls were made of dark stone, dimly lit by torches. Empty benches rose on either side of him, but ahead, in the highest benches of all, were many shadowy figures. They had been talking in low voices, but as the heavy door swung closed behind Harry an ominous silence fell.”</a:t>
            </a:r>
          </a:p>
          <a:p>
            <a:pPr algn="ctr"/>
            <a:endParaRPr lang="en-US" sz="2800" dirty="0" smtClean="0"/>
          </a:p>
          <a:p>
            <a:pPr algn="ctr"/>
            <a:endParaRPr lang="en-US" sz="2800" dirty="0" smtClean="0"/>
          </a:p>
          <a:p>
            <a:pPr algn="ctr"/>
            <a:endParaRPr lang="en-US" sz="2800" dirty="0" smtClean="0"/>
          </a:p>
          <a:p>
            <a:pPr algn="ctr"/>
            <a:r>
              <a:rPr lang="en-US" sz="2800" dirty="0" smtClean="0"/>
              <a:t>    —J.K. Rowling, Harry Potter and the Order of the Phoenix</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04800" y="228600"/>
            <a:ext cx="8534400" cy="5693867"/>
          </a:xfrm>
          <a:prstGeom prst="rect">
            <a:avLst/>
          </a:prstGeom>
        </p:spPr>
        <p:txBody>
          <a:bodyPr wrap="square" anchor="t">
            <a:spAutoFit/>
          </a:bodyPr>
          <a:lstStyle/>
          <a:p>
            <a:pPr algn="ctr"/>
            <a:r>
              <a:rPr lang="en-US" sz="2800" b="1" dirty="0" smtClean="0"/>
              <a:t>Describe the weather and the natural surroundings:</a:t>
            </a:r>
          </a:p>
          <a:p>
            <a:pPr algn="ctr"/>
            <a:endParaRPr lang="en-US" sz="2800" dirty="0" smtClean="0"/>
          </a:p>
          <a:p>
            <a:pPr algn="ctr"/>
            <a:r>
              <a:rPr lang="en-US" sz="2800" dirty="0" smtClean="0"/>
              <a:t>    "And after all the weather was ideal. They could not have had a more perfect day for a garden-party if they had ordered it. Windless, warm, the sky without a cloud. Only the blue was veiled with a haze of light gold, as it is sometimes in early summer. The gardener had been up since dawn, mowing the lawns and sweeping them, until the grass and the dark flat rosettes where the daisy plants had been seemed to shine.”</a:t>
            </a:r>
          </a:p>
          <a:p>
            <a:pPr algn="ctr"/>
            <a:endParaRPr lang="en-US" sz="2800" dirty="0" smtClean="0"/>
          </a:p>
          <a:p>
            <a:pPr algn="ctr"/>
            <a:endParaRPr lang="en-US" sz="2800" dirty="0" smtClean="0"/>
          </a:p>
          <a:p>
            <a:pPr algn="ctr"/>
            <a:r>
              <a:rPr lang="en-US" sz="2800" dirty="0" smtClean="0"/>
              <a:t>    —Katherine Mansfield, "The Garden-Party"</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04800" y="228601"/>
            <a:ext cx="8610600" cy="6124754"/>
          </a:xfrm>
          <a:prstGeom prst="rect">
            <a:avLst/>
          </a:prstGeom>
        </p:spPr>
        <p:txBody>
          <a:bodyPr wrap="square" anchor="t">
            <a:spAutoFit/>
          </a:bodyPr>
          <a:lstStyle/>
          <a:p>
            <a:pPr algn="ctr"/>
            <a:r>
              <a:rPr lang="en-US" sz="2800" b="1" dirty="0" smtClean="0"/>
              <a:t>Weave details about setting into the descriptions of action:</a:t>
            </a:r>
          </a:p>
          <a:p>
            <a:pPr algn="ctr"/>
            <a:endParaRPr lang="en-US" sz="2800" dirty="0" smtClean="0"/>
          </a:p>
          <a:p>
            <a:pPr algn="ctr"/>
            <a:r>
              <a:rPr lang="en-US" sz="2800" dirty="0" smtClean="0"/>
              <a:t>    "During the whole of a dull, dark, and soundless day in the autumn of the year, when the clouds hung oppressively low in the heavens, I had been passing alone, on horseback, through a singularly dreary tract of country; and at length found myself, as the shades of the evening drew on, within view of the melancholy House of Usher.”</a:t>
            </a:r>
          </a:p>
          <a:p>
            <a:pPr algn="ctr"/>
            <a:endParaRPr lang="en-US" sz="2800" dirty="0" smtClean="0"/>
          </a:p>
          <a:p>
            <a:pPr algn="ctr"/>
            <a:endParaRPr lang="en-US" sz="2800" dirty="0" smtClean="0"/>
          </a:p>
          <a:p>
            <a:pPr algn="ctr"/>
            <a:endParaRPr lang="en-US" sz="2800" dirty="0" smtClean="0"/>
          </a:p>
          <a:p>
            <a:pPr algn="ctr"/>
            <a:r>
              <a:rPr lang="en-US" sz="2800" dirty="0" smtClean="0"/>
              <a:t>    —Edgar Allan Poe, "The Fall of the House of Usher"</a:t>
            </a: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xfrm>
            <a:off x="571500" y="1905000"/>
            <a:ext cx="8001000" cy="4953000"/>
          </a:xfrm>
        </p:spPr>
        <p:txBody>
          <a:bodyPr>
            <a:noAutofit/>
          </a:bodyPr>
          <a:lstStyle/>
          <a:p>
            <a:r>
              <a:rPr lang="en-US" sz="2800" dirty="0" smtClean="0"/>
              <a:t>Take about 20-30 minutes to think about, talk about, and plan characters and a setting for your short story</a:t>
            </a:r>
          </a:p>
          <a:p>
            <a:endParaRPr lang="en-US" sz="2800" dirty="0" smtClean="0"/>
          </a:p>
          <a:p>
            <a:r>
              <a:rPr lang="en-US" sz="2800" dirty="0" smtClean="0"/>
              <a:t>Remember to DESCRIBE the characters and setting to make the reader see it!</a:t>
            </a:r>
          </a:p>
          <a:p>
            <a:pPr>
              <a:buNone/>
            </a:pPr>
            <a:endParaRPr lang="en-US" sz="2800" dirty="0" smtClean="0"/>
          </a:p>
          <a:p>
            <a:r>
              <a:rPr lang="en-US" sz="2800" dirty="0" smtClean="0"/>
              <a:t>Next, we will work on sensory details, and transitions. </a:t>
            </a:r>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a:xfrm>
            <a:off x="571500" y="1905000"/>
            <a:ext cx="8001000" cy="4724400"/>
          </a:xfrm>
        </p:spPr>
        <p:txBody>
          <a:bodyPr/>
          <a:lstStyle/>
          <a:p>
            <a:r>
              <a:rPr lang="en-US" dirty="0" smtClean="0"/>
              <a:t>You will brainstorm, plan, and begin to write a SHORT STORY for a small school writing competition!</a:t>
            </a:r>
          </a:p>
          <a:p>
            <a:r>
              <a:rPr lang="en-US" b="1" dirty="0" smtClean="0"/>
              <a:t>The purpose is to put ourselves in the shoes of our students.</a:t>
            </a:r>
            <a:r>
              <a:rPr lang="en-US" dirty="0" smtClean="0"/>
              <a:t> We should be able to do everything we ask of them.</a:t>
            </a:r>
          </a:p>
          <a:p>
            <a:r>
              <a:rPr lang="en-US" dirty="0" smtClean="0"/>
              <a:t>It will be fun!</a:t>
            </a:r>
          </a:p>
          <a:p>
            <a:r>
              <a:rPr lang="en-US" dirty="0" smtClean="0"/>
              <a:t>You can write about anything, but the point is to create a work of fiction.</a:t>
            </a:r>
          </a:p>
          <a:p>
            <a:r>
              <a:rPr lang="en-US" dirty="0" smtClean="0"/>
              <a:t>This story has a </a:t>
            </a:r>
            <a:r>
              <a:rPr lang="en-US" b="1" dirty="0" smtClean="0"/>
              <a:t>1000 word limit</a:t>
            </a:r>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mind movie!</a:t>
            </a:r>
            <a:endParaRPr lang="en-US" dirty="0"/>
          </a:p>
        </p:txBody>
      </p:sp>
      <p:sp>
        <p:nvSpPr>
          <p:cNvPr id="3" name="Content Placeholder 2"/>
          <p:cNvSpPr>
            <a:spLocks noGrp="1"/>
          </p:cNvSpPr>
          <p:nvPr>
            <p:ph idx="1"/>
          </p:nvPr>
        </p:nvSpPr>
        <p:spPr>
          <a:xfrm>
            <a:off x="571500" y="1905000"/>
            <a:ext cx="8001000" cy="4724400"/>
          </a:xfrm>
        </p:spPr>
        <p:txBody>
          <a:bodyPr>
            <a:normAutofit fontScale="92500" lnSpcReduction="10000"/>
          </a:bodyPr>
          <a:lstStyle/>
          <a:p>
            <a:r>
              <a:rPr lang="en-US" sz="3200" dirty="0" smtClean="0"/>
              <a:t>Imagine the action in the story step by step and add </a:t>
            </a:r>
            <a:r>
              <a:rPr lang="en-US" sz="3200" b="1" u="sng" dirty="0" smtClean="0"/>
              <a:t>sensory details </a:t>
            </a:r>
            <a:r>
              <a:rPr lang="en-US" sz="3200" dirty="0" smtClean="0"/>
              <a:t>to make it more exciting. Everything you see in your head should be described on paper for the reader.</a:t>
            </a:r>
          </a:p>
          <a:p>
            <a:endParaRPr lang="en-US" sz="3200" dirty="0" smtClean="0"/>
          </a:p>
          <a:p>
            <a:r>
              <a:rPr lang="en-US" sz="3200" dirty="0" smtClean="0"/>
              <a:t>What do you see?</a:t>
            </a:r>
          </a:p>
          <a:p>
            <a:r>
              <a:rPr lang="en-US" sz="3200" dirty="0" smtClean="0"/>
              <a:t>What do you hear?</a:t>
            </a:r>
          </a:p>
          <a:p>
            <a:r>
              <a:rPr lang="en-US" sz="3200" dirty="0" smtClean="0"/>
              <a:t>What do you smell?</a:t>
            </a:r>
            <a:endParaRPr lang="en-US" sz="3200"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3 Título"/>
          <p:cNvSpPr>
            <a:spLocks noGrp="1"/>
          </p:cNvSpPr>
          <p:nvPr>
            <p:ph type="title"/>
          </p:nvPr>
        </p:nvSpPr>
        <p:spPr>
          <a:xfrm>
            <a:off x="571500" y="76200"/>
            <a:ext cx="8001000" cy="1341438"/>
          </a:xfrm>
        </p:spPr>
        <p:txBody>
          <a:bodyPr/>
          <a:lstStyle/>
          <a:p>
            <a:r>
              <a:rPr lang="en-US" sz="4000" dirty="0" smtClean="0"/>
              <a:t/>
            </a:r>
            <a:br>
              <a:rPr lang="en-US" sz="4000" dirty="0" smtClean="0"/>
            </a:br>
            <a:r>
              <a:rPr lang="en-US" sz="4000" u="sng" dirty="0" smtClean="0"/>
              <a:t>Example </a:t>
            </a:r>
            <a:r>
              <a:rPr lang="en-US" sz="4000" u="sng" dirty="0"/>
              <a:t>Text</a:t>
            </a:r>
            <a:r>
              <a:rPr lang="en-US" sz="4000" dirty="0"/>
              <a:t>: Paragraph Without Sensory Detail </a:t>
            </a:r>
            <a:br>
              <a:rPr lang="en-US" sz="4000" dirty="0"/>
            </a:br>
            <a:endParaRPr lang="es-HN" sz="4000" dirty="0"/>
          </a:p>
        </p:txBody>
      </p:sp>
      <p:sp>
        <p:nvSpPr>
          <p:cNvPr id="5" name="4 Marcador de contenido"/>
          <p:cNvSpPr>
            <a:spLocks noGrp="1"/>
          </p:cNvSpPr>
          <p:nvPr>
            <p:ph idx="1"/>
          </p:nvPr>
        </p:nvSpPr>
        <p:spPr>
          <a:xfrm>
            <a:off x="571500" y="1905000"/>
            <a:ext cx="8001000" cy="4724400"/>
          </a:xfrm>
        </p:spPr>
        <p:txBody>
          <a:bodyPr/>
          <a:lstStyle/>
          <a:p>
            <a:endParaRPr lang="en-US" sz="2800" dirty="0" smtClean="0"/>
          </a:p>
          <a:p>
            <a:r>
              <a:rPr lang="en-US" sz="2800" dirty="0" smtClean="0"/>
              <a:t>Grandmother </a:t>
            </a:r>
            <a:r>
              <a:rPr lang="en-US" sz="2800" dirty="0"/>
              <a:t>Workman reached over and grabbed her grandson’s arm. He was nervous </a:t>
            </a:r>
            <a:r>
              <a:rPr lang="en-US" sz="2800" dirty="0" smtClean="0"/>
              <a:t>because </a:t>
            </a:r>
            <a:r>
              <a:rPr lang="en-US" sz="2800" dirty="0"/>
              <a:t>the staircase was so steep, but she leaned against him and they began to climb.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2708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sz="3600" dirty="0" err="1" smtClean="0"/>
              <a:t>What</a:t>
            </a:r>
            <a:r>
              <a:rPr lang="es-HN" sz="3600" dirty="0" smtClean="0"/>
              <a:t> do </a:t>
            </a:r>
            <a:r>
              <a:rPr lang="es-HN" sz="3600" dirty="0" err="1" smtClean="0"/>
              <a:t>we</a:t>
            </a:r>
            <a:r>
              <a:rPr lang="es-HN" sz="3600" dirty="0" smtClean="0"/>
              <a:t> </a:t>
            </a:r>
            <a:r>
              <a:rPr lang="es-HN" sz="3600" b="1" dirty="0" err="1" smtClean="0"/>
              <a:t>see</a:t>
            </a:r>
            <a:r>
              <a:rPr lang="es-HN" sz="3600" dirty="0" smtClean="0"/>
              <a:t> </a:t>
            </a:r>
            <a:r>
              <a:rPr lang="es-HN" sz="3600" dirty="0" err="1" smtClean="0"/>
              <a:t>now</a:t>
            </a:r>
            <a:r>
              <a:rPr lang="es-HN" sz="3600" dirty="0" smtClean="0"/>
              <a:t>?</a:t>
            </a:r>
            <a:endParaRPr lang="es-HN" sz="3600" dirty="0"/>
          </a:p>
        </p:txBody>
      </p:sp>
      <p:sp>
        <p:nvSpPr>
          <p:cNvPr id="3" name="2 Marcador de contenido"/>
          <p:cNvSpPr>
            <a:spLocks noGrp="1"/>
          </p:cNvSpPr>
          <p:nvPr>
            <p:ph idx="1"/>
          </p:nvPr>
        </p:nvSpPr>
        <p:spPr>
          <a:xfrm>
            <a:off x="571500" y="1676400"/>
            <a:ext cx="8001000" cy="4953000"/>
          </a:xfrm>
        </p:spPr>
        <p:txBody>
          <a:bodyPr>
            <a:normAutofit fontScale="92500"/>
          </a:bodyPr>
          <a:lstStyle/>
          <a:p>
            <a:r>
              <a:rPr lang="en-US" dirty="0"/>
              <a:t>Grandmother Workman lurched over and grabbed the pale skin of Randal’s thin forearm with her leathery hand. The folds and creases beneath her skin coiled themselves out like electrical wiring, like the bloated, roughly-textured relief map of the world that his mother just posted above his bedside table. Randal looked ahead toward the winding spiral staircase, fidgeted with a small hole in his baseball jersey, and bit his lip. His mouth filled with the sweet, coppery taste of blood as she leaned in closely toward him, breathing her hot breath on the damp hair at the base of his neck. She smelled of wet cigarettes and bacon. As they slowly climbed the long, steep staircase, the only sound was his grandmothers’ labored breathing and the mournful creak of the wooden stairs.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8396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sz="3600" dirty="0" err="1" smtClean="0"/>
              <a:t>What</a:t>
            </a:r>
            <a:r>
              <a:rPr lang="es-HN" sz="3600" dirty="0" smtClean="0"/>
              <a:t> do </a:t>
            </a:r>
            <a:r>
              <a:rPr lang="es-HN" sz="3600" dirty="0" err="1" smtClean="0"/>
              <a:t>we</a:t>
            </a:r>
            <a:r>
              <a:rPr lang="es-HN" sz="3600" dirty="0" smtClean="0"/>
              <a:t> </a:t>
            </a:r>
            <a:r>
              <a:rPr lang="es-HN" sz="3600" b="1" dirty="0" err="1" smtClean="0"/>
              <a:t>see</a:t>
            </a:r>
            <a:r>
              <a:rPr lang="es-HN" sz="3600" dirty="0" smtClean="0"/>
              <a:t> </a:t>
            </a:r>
            <a:r>
              <a:rPr lang="es-HN" sz="3600" dirty="0" err="1" smtClean="0"/>
              <a:t>now</a:t>
            </a:r>
            <a:r>
              <a:rPr lang="es-HN" sz="3600" dirty="0" smtClean="0"/>
              <a:t>?</a:t>
            </a:r>
            <a:endParaRPr lang="es-HN" sz="3600" dirty="0"/>
          </a:p>
        </p:txBody>
      </p:sp>
      <p:sp>
        <p:nvSpPr>
          <p:cNvPr id="3" name="2 Marcador de contenido"/>
          <p:cNvSpPr>
            <a:spLocks noGrp="1"/>
          </p:cNvSpPr>
          <p:nvPr>
            <p:ph idx="1"/>
          </p:nvPr>
        </p:nvSpPr>
        <p:spPr>
          <a:xfrm>
            <a:off x="571500" y="1676400"/>
            <a:ext cx="8001000" cy="4953000"/>
          </a:xfrm>
        </p:spPr>
        <p:txBody>
          <a:bodyPr>
            <a:normAutofit fontScale="92500" lnSpcReduction="10000"/>
          </a:bodyPr>
          <a:lstStyle/>
          <a:p>
            <a:r>
              <a:rPr lang="en-US" dirty="0"/>
              <a:t>Grandmother Workman </a:t>
            </a:r>
            <a:r>
              <a:rPr lang="en-US" b="1" u="sng" dirty="0"/>
              <a:t>lurched over and grabbed the pale skin of Randal’s thin forearm with her leathery hand. The folds and creases beneath her skin coiled themselves out like electrical wiring, like the bloated, roughly-textured relief map </a:t>
            </a:r>
            <a:r>
              <a:rPr lang="en-US" dirty="0"/>
              <a:t>of the world that his mother just posted above his bedside table. Randal looked ahead toward the </a:t>
            </a:r>
            <a:r>
              <a:rPr lang="en-US" b="1" u="sng" dirty="0"/>
              <a:t>winding spiral staircase, fidgeted with a small hole in his baseball jersey, and bit his lip</a:t>
            </a:r>
            <a:r>
              <a:rPr lang="en-US" u="sng" dirty="0"/>
              <a:t>.</a:t>
            </a:r>
            <a:r>
              <a:rPr lang="en-US" dirty="0"/>
              <a:t> His mouth filled with the sweet, coppery taste of blood as she leaned in closely toward him, breathing her hot breath on the damp hair at the base of his neck. She smelled of wet cigarettes and bacon. As they slowly climbed the long, steep staircase, the only sound was his grandmothers’ labored breathing and the mournful creak of the wooden stairs.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831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sz="3600" dirty="0" err="1" smtClean="0"/>
              <a:t>What</a:t>
            </a:r>
            <a:r>
              <a:rPr lang="es-HN" sz="3600" dirty="0" smtClean="0"/>
              <a:t> do </a:t>
            </a:r>
            <a:r>
              <a:rPr lang="es-HN" sz="3600" dirty="0" err="1" smtClean="0"/>
              <a:t>we</a:t>
            </a:r>
            <a:r>
              <a:rPr lang="es-HN" sz="3600" dirty="0" smtClean="0"/>
              <a:t> </a:t>
            </a:r>
            <a:r>
              <a:rPr lang="es-HN" sz="3600" b="1" dirty="0" err="1" smtClean="0"/>
              <a:t>hear</a:t>
            </a:r>
            <a:r>
              <a:rPr lang="es-HN" sz="3600" dirty="0" smtClean="0"/>
              <a:t> </a:t>
            </a:r>
            <a:r>
              <a:rPr lang="es-HN" sz="3600" dirty="0" err="1" smtClean="0"/>
              <a:t>now</a:t>
            </a:r>
            <a:r>
              <a:rPr lang="es-HN" sz="3600" dirty="0" smtClean="0"/>
              <a:t>?</a:t>
            </a:r>
            <a:endParaRPr lang="es-HN" sz="3600" dirty="0"/>
          </a:p>
        </p:txBody>
      </p:sp>
      <p:sp>
        <p:nvSpPr>
          <p:cNvPr id="3" name="2 Marcador de contenido"/>
          <p:cNvSpPr>
            <a:spLocks noGrp="1"/>
          </p:cNvSpPr>
          <p:nvPr>
            <p:ph idx="1"/>
          </p:nvPr>
        </p:nvSpPr>
        <p:spPr>
          <a:xfrm>
            <a:off x="571500" y="1676400"/>
            <a:ext cx="8001000" cy="4953000"/>
          </a:xfrm>
        </p:spPr>
        <p:txBody>
          <a:bodyPr>
            <a:normAutofit fontScale="92500"/>
          </a:bodyPr>
          <a:lstStyle/>
          <a:p>
            <a:r>
              <a:rPr lang="en-US" dirty="0"/>
              <a:t>Grandmother Workman lurched over and grabbed the pale skin of Randal’s thin forearm with her leathery hand. The folds and creases beneath her skin coiled themselves out like electrical wiring, like the bloated, roughly-textured relief map of the world that his mother just posted above his bedside table. Randal looked ahead toward the winding spiral staircase, fidgeted with a small hole in his baseball jersey, and bit his lip. His mouth filled with the sweet, coppery taste of blood as she leaned in closely toward him, breathing her hot breath on the damp hair at the base of his neck. She smelled of wet cigarettes and bacon. As they slowly climbed the long, steep staircase, the only sound was his grandmothers’ labored breathing and the mournful creak of the wooden stairs.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831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sz="3600" dirty="0" err="1" smtClean="0"/>
              <a:t>What</a:t>
            </a:r>
            <a:r>
              <a:rPr lang="es-HN" sz="3600" dirty="0" smtClean="0"/>
              <a:t> do </a:t>
            </a:r>
            <a:r>
              <a:rPr lang="es-HN" sz="3600" dirty="0" err="1" smtClean="0"/>
              <a:t>we</a:t>
            </a:r>
            <a:r>
              <a:rPr lang="es-HN" sz="3600" dirty="0" smtClean="0"/>
              <a:t> </a:t>
            </a:r>
            <a:r>
              <a:rPr lang="es-HN" sz="3600" b="1" dirty="0" err="1" smtClean="0"/>
              <a:t>hear</a:t>
            </a:r>
            <a:r>
              <a:rPr lang="es-HN" sz="3600" dirty="0" smtClean="0"/>
              <a:t> </a:t>
            </a:r>
            <a:r>
              <a:rPr lang="es-HN" sz="3600" dirty="0" err="1" smtClean="0"/>
              <a:t>now</a:t>
            </a:r>
            <a:r>
              <a:rPr lang="es-HN" sz="3600" dirty="0" smtClean="0"/>
              <a:t>?</a:t>
            </a:r>
            <a:endParaRPr lang="es-HN" sz="3600" dirty="0"/>
          </a:p>
        </p:txBody>
      </p:sp>
      <p:sp>
        <p:nvSpPr>
          <p:cNvPr id="3" name="2 Marcador de contenido"/>
          <p:cNvSpPr>
            <a:spLocks noGrp="1"/>
          </p:cNvSpPr>
          <p:nvPr>
            <p:ph idx="1"/>
          </p:nvPr>
        </p:nvSpPr>
        <p:spPr>
          <a:xfrm>
            <a:off x="571500" y="1676400"/>
            <a:ext cx="8001000" cy="4953000"/>
          </a:xfrm>
        </p:spPr>
        <p:txBody>
          <a:bodyPr>
            <a:normAutofit fontScale="92500" lnSpcReduction="10000"/>
          </a:bodyPr>
          <a:lstStyle/>
          <a:p>
            <a:r>
              <a:rPr lang="en-US" dirty="0"/>
              <a:t>Grandmother Workman lurched over and grabbed the pale skin of Randal’s thin forearm with her leathery hand. The folds and creases beneath her skin coiled themselves out like electrical wiring, like the bloated, roughly-textured relief map of the world that his mother just posted above his bedside table. Randal looked ahead toward the winding spiral staircase, fidgeted with a small hole in his baseball jersey, and bit his lip. His mouth filled with the sweet, coppery taste of blood as she leaned in closely toward him, breathing her hot breath on the damp hair at the base of his neck. She smelled of wet cigarettes and bacon. As they slowly climbed the long, steep staircase</a:t>
            </a:r>
            <a:r>
              <a:rPr lang="en-US" b="1" dirty="0"/>
              <a:t>, </a:t>
            </a:r>
            <a:r>
              <a:rPr lang="en-US" b="1" u="sng" dirty="0"/>
              <a:t>the only sound was his grandmothers’ labored breathing and the mournful creak of the wooden stairs</a:t>
            </a:r>
            <a:r>
              <a:rPr lang="en-US" u="sng" dirty="0"/>
              <a:t>.</a:t>
            </a:r>
            <a:r>
              <a:rPr lang="en-US" dirty="0"/>
              <a:t>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831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sz="3600" dirty="0" err="1" smtClean="0"/>
              <a:t>What</a:t>
            </a:r>
            <a:r>
              <a:rPr lang="es-HN" sz="3600" dirty="0" smtClean="0"/>
              <a:t> do </a:t>
            </a:r>
            <a:r>
              <a:rPr lang="es-HN" sz="3600" dirty="0" err="1" smtClean="0"/>
              <a:t>we</a:t>
            </a:r>
            <a:r>
              <a:rPr lang="es-HN" sz="3600" dirty="0" smtClean="0"/>
              <a:t> </a:t>
            </a:r>
            <a:r>
              <a:rPr lang="es-HN" sz="3600" b="1" dirty="0" err="1" smtClean="0"/>
              <a:t>smell</a:t>
            </a:r>
            <a:r>
              <a:rPr lang="es-HN" sz="3600" dirty="0" smtClean="0"/>
              <a:t> </a:t>
            </a:r>
            <a:r>
              <a:rPr lang="es-HN" sz="3600" dirty="0" err="1" smtClean="0"/>
              <a:t>now</a:t>
            </a:r>
            <a:r>
              <a:rPr lang="es-HN" sz="3600" dirty="0" smtClean="0"/>
              <a:t>?</a:t>
            </a:r>
            <a:endParaRPr lang="es-HN" sz="3600" dirty="0"/>
          </a:p>
        </p:txBody>
      </p:sp>
      <p:sp>
        <p:nvSpPr>
          <p:cNvPr id="3" name="2 Marcador de contenido"/>
          <p:cNvSpPr>
            <a:spLocks noGrp="1"/>
          </p:cNvSpPr>
          <p:nvPr>
            <p:ph idx="1"/>
          </p:nvPr>
        </p:nvSpPr>
        <p:spPr>
          <a:xfrm>
            <a:off x="571500" y="1676400"/>
            <a:ext cx="8001000" cy="4953000"/>
          </a:xfrm>
        </p:spPr>
        <p:txBody>
          <a:bodyPr>
            <a:normAutofit fontScale="92500"/>
          </a:bodyPr>
          <a:lstStyle/>
          <a:p>
            <a:r>
              <a:rPr lang="en-US" dirty="0"/>
              <a:t>Grandmother Workman lurched over and grabbed the pale skin of Randal’s thin forearm with her leathery hand. The folds and creases beneath her skin coiled themselves out like electrical wiring, like the bloated, roughly-textured relief map of the world that his mother just posted above his bedside table. Randal looked ahead toward the winding spiral staircase, fidgeted with a small hole in his baseball jersey, and bit his lip. His mouth filled with the sweet, coppery taste of blood as she leaned in closely toward him, breathing her hot breath on the damp hair at the base of his neck. She smelled of wet cigarettes and bacon. As they slowly climbed the long, steep staircase, the only sound was his grandmothers’ labored breathing and the mournful creak of the wooden stairs.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831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sz="3600" dirty="0" err="1" smtClean="0"/>
              <a:t>What</a:t>
            </a:r>
            <a:r>
              <a:rPr lang="es-HN" sz="3600" dirty="0" smtClean="0"/>
              <a:t> do </a:t>
            </a:r>
            <a:r>
              <a:rPr lang="es-HN" sz="3600" dirty="0" err="1" smtClean="0"/>
              <a:t>we</a:t>
            </a:r>
            <a:r>
              <a:rPr lang="es-HN" sz="3600" dirty="0" smtClean="0"/>
              <a:t> </a:t>
            </a:r>
            <a:r>
              <a:rPr lang="es-HN" sz="3600" b="1" dirty="0" err="1" smtClean="0"/>
              <a:t>smell</a:t>
            </a:r>
            <a:r>
              <a:rPr lang="es-HN" sz="3600" dirty="0" smtClean="0"/>
              <a:t> </a:t>
            </a:r>
            <a:r>
              <a:rPr lang="es-HN" sz="3600" dirty="0" err="1" smtClean="0"/>
              <a:t>now</a:t>
            </a:r>
            <a:r>
              <a:rPr lang="es-HN" sz="3600" dirty="0" smtClean="0"/>
              <a:t>?</a:t>
            </a:r>
            <a:endParaRPr lang="es-HN" sz="3600" dirty="0"/>
          </a:p>
        </p:txBody>
      </p:sp>
      <p:sp>
        <p:nvSpPr>
          <p:cNvPr id="3" name="2 Marcador de contenido"/>
          <p:cNvSpPr>
            <a:spLocks noGrp="1"/>
          </p:cNvSpPr>
          <p:nvPr>
            <p:ph idx="1"/>
          </p:nvPr>
        </p:nvSpPr>
        <p:spPr>
          <a:xfrm>
            <a:off x="571500" y="1676400"/>
            <a:ext cx="8001000" cy="4953000"/>
          </a:xfrm>
        </p:spPr>
        <p:txBody>
          <a:bodyPr>
            <a:normAutofit fontScale="92500"/>
          </a:bodyPr>
          <a:lstStyle/>
          <a:p>
            <a:r>
              <a:rPr lang="en-US" dirty="0"/>
              <a:t>Grandmother Workman lurched over and grabbed the pale skin of Randal’s thin forearm with her leathery hand. The folds and creases beneath her skin coiled themselves out like electrical wiring, like the bloated, roughly-textured relief map of the world that his mother just posted above his bedside table. Randal looked ahead toward the winding spiral staircase, fidgeted with a small hole in his baseball jersey, and bit his lip. His mouth filled with the sweet, coppery taste of blood as she leaned in closely toward him, breathing her hot breath on the damp hair at the base of his neck. </a:t>
            </a:r>
            <a:r>
              <a:rPr lang="en-US" b="1" u="sng" dirty="0"/>
              <a:t>She smelled of wet cigarettes and bacon</a:t>
            </a:r>
            <a:r>
              <a:rPr lang="en-US" u="sng" dirty="0"/>
              <a:t>. </a:t>
            </a:r>
            <a:r>
              <a:rPr lang="en-US" dirty="0"/>
              <a:t>As they slowly climbed the long, steep staircase, the only sound was his grandmothers’ labored breathing and the mournful creak of the wooden stairs.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831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sz="3600" dirty="0" err="1" smtClean="0"/>
              <a:t>What</a:t>
            </a:r>
            <a:r>
              <a:rPr lang="es-HN" sz="3600" dirty="0" smtClean="0"/>
              <a:t> do </a:t>
            </a:r>
            <a:r>
              <a:rPr lang="es-HN" sz="3600" dirty="0" err="1" smtClean="0"/>
              <a:t>we</a:t>
            </a:r>
            <a:r>
              <a:rPr lang="es-HN" sz="3600" dirty="0" smtClean="0"/>
              <a:t> </a:t>
            </a:r>
            <a:r>
              <a:rPr lang="es-HN" sz="3600" b="1" dirty="0" err="1" smtClean="0"/>
              <a:t>feel</a:t>
            </a:r>
            <a:r>
              <a:rPr lang="es-HN" sz="3600" dirty="0" smtClean="0"/>
              <a:t> </a:t>
            </a:r>
            <a:r>
              <a:rPr lang="es-HN" sz="3600" dirty="0" err="1" smtClean="0"/>
              <a:t>now</a:t>
            </a:r>
            <a:r>
              <a:rPr lang="es-HN" sz="3600" dirty="0" smtClean="0"/>
              <a:t>?</a:t>
            </a:r>
            <a:endParaRPr lang="es-HN" sz="3600" dirty="0"/>
          </a:p>
        </p:txBody>
      </p:sp>
      <p:sp>
        <p:nvSpPr>
          <p:cNvPr id="3" name="2 Marcador de contenido"/>
          <p:cNvSpPr>
            <a:spLocks noGrp="1"/>
          </p:cNvSpPr>
          <p:nvPr>
            <p:ph idx="1"/>
          </p:nvPr>
        </p:nvSpPr>
        <p:spPr>
          <a:xfrm>
            <a:off x="571500" y="1676400"/>
            <a:ext cx="8001000" cy="4953000"/>
          </a:xfrm>
        </p:spPr>
        <p:txBody>
          <a:bodyPr>
            <a:normAutofit fontScale="92500"/>
          </a:bodyPr>
          <a:lstStyle/>
          <a:p>
            <a:r>
              <a:rPr lang="en-US" dirty="0"/>
              <a:t>Grandmother Workman lurched over and grabbed the pale skin of Randal’s thin forearm with her leathery hand. The folds and creases beneath her skin coiled themselves out like electrical wiring, like the bloated, roughly-textured relief map of the world that his mother just posted above his bedside table. Randal looked ahead toward the winding spiral staircase, fidgeted with a small hole in his baseball jersey, and bit his lip. His mouth filled with the sweet, coppery taste of blood as she leaned in closely toward him, breathing her hot breath on the damp hair at the base of his neck. She smelled of wet cigarettes and bacon. As they slowly climbed the long, steep staircase, the only sound was his grandmothers’ labored breathing and the mournful creak of the wooden stairs.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8311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sz="3600" dirty="0" err="1" smtClean="0"/>
              <a:t>What</a:t>
            </a:r>
            <a:r>
              <a:rPr lang="es-HN" sz="3600" dirty="0" smtClean="0"/>
              <a:t> do </a:t>
            </a:r>
            <a:r>
              <a:rPr lang="es-HN" sz="3600" dirty="0" err="1" smtClean="0"/>
              <a:t>we</a:t>
            </a:r>
            <a:r>
              <a:rPr lang="es-HN" sz="3600" dirty="0" smtClean="0"/>
              <a:t> </a:t>
            </a:r>
            <a:r>
              <a:rPr lang="es-HN" sz="3600" b="1" dirty="0" err="1" smtClean="0"/>
              <a:t>feel</a:t>
            </a:r>
            <a:r>
              <a:rPr lang="es-HN" sz="3600" dirty="0" smtClean="0"/>
              <a:t> </a:t>
            </a:r>
            <a:r>
              <a:rPr lang="es-HN" sz="3600" dirty="0" err="1" smtClean="0"/>
              <a:t>now</a:t>
            </a:r>
            <a:r>
              <a:rPr lang="es-HN" sz="3600" dirty="0" smtClean="0"/>
              <a:t>?</a:t>
            </a:r>
            <a:endParaRPr lang="es-HN" sz="3600" dirty="0"/>
          </a:p>
        </p:txBody>
      </p:sp>
      <p:sp>
        <p:nvSpPr>
          <p:cNvPr id="3" name="2 Marcador de contenido"/>
          <p:cNvSpPr>
            <a:spLocks noGrp="1"/>
          </p:cNvSpPr>
          <p:nvPr>
            <p:ph idx="1"/>
          </p:nvPr>
        </p:nvSpPr>
        <p:spPr>
          <a:xfrm>
            <a:off x="571500" y="1676400"/>
            <a:ext cx="8001000" cy="4953000"/>
          </a:xfrm>
        </p:spPr>
        <p:txBody>
          <a:bodyPr>
            <a:normAutofit fontScale="92500"/>
          </a:bodyPr>
          <a:lstStyle/>
          <a:p>
            <a:r>
              <a:rPr lang="en-US" dirty="0"/>
              <a:t>Grandmother Workman lurched over and grabbed the pale skin of Randal’s thin forearm with her leathery hand. The folds and creases beneath her skin coiled themselves out like electrical wiring, like the bloated, roughly-textured relief map of the world that his mother just posted above his bedside table. Randal looked ahead toward the winding spiral staircase, fidgeted with a small hole in his baseball jersey, and bit his lip. His mouth filled with the sweet, coppery taste of blood as she leaned in closely toward him, </a:t>
            </a:r>
            <a:r>
              <a:rPr lang="en-US" b="1" u="sng" dirty="0"/>
              <a:t>breathing her hot breath on the damp hair at the base of his neck</a:t>
            </a:r>
            <a:r>
              <a:rPr lang="en-US" dirty="0"/>
              <a:t>. She smelled of wet cigarettes and bacon. As they slowly climbed the long, steep staircase, the only sound was his grandmothers’ labored breathing and the mournful creak of the wooden stairs.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831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t"/>
          <a:lstStyle/>
          <a:p>
            <a:r>
              <a:rPr lang="en-US" b="1" u="sng" dirty="0" smtClean="0"/>
              <a:t>Warm-up</a:t>
            </a:r>
            <a:br>
              <a:rPr lang="en-US" b="1" u="sng" dirty="0" smtClean="0"/>
            </a:br>
            <a:endParaRPr lang="en-US" b="1" u="sng" dirty="0"/>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sz="3600" dirty="0" err="1" smtClean="0"/>
              <a:t>What</a:t>
            </a:r>
            <a:r>
              <a:rPr lang="es-HN" sz="3600" dirty="0" smtClean="0"/>
              <a:t> do </a:t>
            </a:r>
            <a:r>
              <a:rPr lang="es-HN" sz="3600" dirty="0" err="1" smtClean="0"/>
              <a:t>we</a:t>
            </a:r>
            <a:r>
              <a:rPr lang="es-HN" sz="3600" dirty="0" smtClean="0"/>
              <a:t> </a:t>
            </a:r>
            <a:r>
              <a:rPr lang="es-HN" sz="3600" b="1" dirty="0" smtClean="0"/>
              <a:t>taste</a:t>
            </a:r>
            <a:r>
              <a:rPr lang="es-HN" sz="3600" dirty="0" smtClean="0"/>
              <a:t> </a:t>
            </a:r>
            <a:r>
              <a:rPr lang="es-HN" sz="3600" dirty="0" err="1" smtClean="0"/>
              <a:t>now</a:t>
            </a:r>
            <a:r>
              <a:rPr lang="es-HN" sz="3600" dirty="0" smtClean="0"/>
              <a:t>?</a:t>
            </a:r>
            <a:endParaRPr lang="es-HN" sz="3600" dirty="0"/>
          </a:p>
        </p:txBody>
      </p:sp>
      <p:sp>
        <p:nvSpPr>
          <p:cNvPr id="3" name="2 Marcador de contenido"/>
          <p:cNvSpPr>
            <a:spLocks noGrp="1"/>
          </p:cNvSpPr>
          <p:nvPr>
            <p:ph idx="1"/>
          </p:nvPr>
        </p:nvSpPr>
        <p:spPr>
          <a:xfrm>
            <a:off x="571500" y="1676400"/>
            <a:ext cx="8001000" cy="4953000"/>
          </a:xfrm>
        </p:spPr>
        <p:txBody>
          <a:bodyPr>
            <a:normAutofit fontScale="92500"/>
          </a:bodyPr>
          <a:lstStyle/>
          <a:p>
            <a:r>
              <a:rPr lang="en-US" dirty="0"/>
              <a:t>Grandmother Workman lurched over and grabbed the pale skin of Randal’s thin forearm with her leathery hand. The folds and creases beneath her skin coiled themselves out like electrical wiring, like the bloated, roughly-textured relief map of the world that his mother just posted above his bedside table. Randal looked ahead toward the winding spiral staircase, fidgeted with a small hole in his baseball jersey, and bit his lip. His mouth filled with the sweet, coppery taste of blood as she leaned in closely toward him, breathing her hot breath on the damp hair at the base of his neck. She smelled of wet cigarettes and bacon. As they slowly climbed the long, steep staircase, the only sound was his grandmothers’ labored breathing and the mournful creak of the wooden stairs.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831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sz="3600" dirty="0" err="1" smtClean="0"/>
              <a:t>What</a:t>
            </a:r>
            <a:r>
              <a:rPr lang="es-HN" sz="3600" dirty="0" smtClean="0"/>
              <a:t> do </a:t>
            </a:r>
            <a:r>
              <a:rPr lang="es-HN" sz="3600" dirty="0" err="1" smtClean="0"/>
              <a:t>we</a:t>
            </a:r>
            <a:r>
              <a:rPr lang="es-HN" sz="3600" dirty="0" smtClean="0"/>
              <a:t> </a:t>
            </a:r>
            <a:r>
              <a:rPr lang="es-HN" sz="3600" b="1" dirty="0" smtClean="0"/>
              <a:t>taste</a:t>
            </a:r>
            <a:r>
              <a:rPr lang="es-HN" sz="3600" dirty="0" smtClean="0"/>
              <a:t> </a:t>
            </a:r>
            <a:r>
              <a:rPr lang="es-HN" sz="3600" dirty="0" err="1" smtClean="0"/>
              <a:t>now</a:t>
            </a:r>
            <a:r>
              <a:rPr lang="es-HN" sz="3600" dirty="0" smtClean="0"/>
              <a:t>?</a:t>
            </a:r>
            <a:endParaRPr lang="es-HN" sz="3600" dirty="0"/>
          </a:p>
        </p:txBody>
      </p:sp>
      <p:sp>
        <p:nvSpPr>
          <p:cNvPr id="3" name="2 Marcador de contenido"/>
          <p:cNvSpPr>
            <a:spLocks noGrp="1"/>
          </p:cNvSpPr>
          <p:nvPr>
            <p:ph idx="1"/>
          </p:nvPr>
        </p:nvSpPr>
        <p:spPr>
          <a:xfrm>
            <a:off x="571500" y="1676400"/>
            <a:ext cx="8001000" cy="4953000"/>
          </a:xfrm>
        </p:spPr>
        <p:txBody>
          <a:bodyPr>
            <a:normAutofit fontScale="92500"/>
          </a:bodyPr>
          <a:lstStyle/>
          <a:p>
            <a:r>
              <a:rPr lang="en-US" dirty="0"/>
              <a:t>Grandmother Workman lurched over and grabbed the pale skin of Randal’s thin forearm with her leathery hand. The folds and creases beneath her skin coiled themselves out like electrical wiring, like the bloated, roughly-textured relief map of the world that his mother just posted above his bedside table. Randal looked ahead toward the winding spiral staircase, fidgeted with a small hole in his baseball jersey, and bit his lip. </a:t>
            </a:r>
            <a:r>
              <a:rPr lang="en-US" b="1" u="sng" dirty="0"/>
              <a:t>His mouth filled with the sweet, coppery taste of blood</a:t>
            </a:r>
            <a:r>
              <a:rPr lang="en-US" dirty="0"/>
              <a:t> as she leaned in closely toward him, breathing her hot breath on the damp hair at the base of his neck. She smelled of wet cigarettes and bacon. As they slowly climbed the long, steep staircase, the only sound was his grandmothers’ labored breathing and the mournful creak of the wooden stairs. </a:t>
            </a:r>
          </a:p>
          <a:p>
            <a:endParaRPr lang="es-HN"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3831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571500" y="1905000"/>
            <a:ext cx="8001000" cy="4724400"/>
          </a:xfrm>
        </p:spPr>
        <p:txBody>
          <a:bodyPr/>
          <a:lstStyle/>
          <a:p>
            <a:r>
              <a:rPr lang="en-US" dirty="0" smtClean="0"/>
              <a:t>Genre</a:t>
            </a:r>
          </a:p>
          <a:p>
            <a:r>
              <a:rPr lang="en-US" dirty="0" smtClean="0"/>
              <a:t>Story elements- plot (problem and solution), characters, setting</a:t>
            </a:r>
          </a:p>
          <a:p>
            <a:r>
              <a:rPr lang="en-US" dirty="0" smtClean="0"/>
              <a:t>Sensory details</a:t>
            </a:r>
          </a:p>
          <a:p>
            <a:r>
              <a:rPr lang="en-US" dirty="0" smtClean="0"/>
              <a:t>Transitions</a:t>
            </a:r>
          </a:p>
          <a:p>
            <a:r>
              <a:rPr lang="en-US" dirty="0" err="1" smtClean="0"/>
              <a:t>Dialouge</a:t>
            </a:r>
            <a:endParaRPr lang="en-US" dirty="0" smtClean="0"/>
          </a:p>
          <a:p>
            <a:pPr>
              <a:buNone/>
            </a:pP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571500" y="685800"/>
            <a:ext cx="8001000" cy="3415367"/>
          </a:xfrm>
        </p:spPr>
        <p:txBody>
          <a:bodyPr anchor="t"/>
          <a:lstStyle/>
          <a:p>
            <a:r>
              <a:rPr lang="en-US" dirty="0" smtClean="0"/>
              <a:t>What do you know about narrative writing?</a:t>
            </a:r>
            <a:br>
              <a:rPr lang="en-US" dirty="0" smtClean="0"/>
            </a:br>
            <a:r>
              <a:rPr lang="en-US" dirty="0" smtClean="0"/>
              <a:t/>
            </a:r>
            <a:br>
              <a:rPr lang="en-US" dirty="0" smtClean="0"/>
            </a:br>
            <a:r>
              <a:rPr lang="en-US" sz="4800" dirty="0" smtClean="0"/>
              <a:t>What is important to teach? </a:t>
            </a:r>
            <a:endParaRPr lang="en-US" sz="4800" dirty="0"/>
          </a:p>
        </p:txBody>
      </p:sp>
      <p:sp>
        <p:nvSpPr>
          <p:cNvPr id="5" name="Subtitle 4"/>
          <p:cNvSpPr>
            <a:spLocks noGrp="1"/>
          </p:cNvSpPr>
          <p:nvPr>
            <p:ph type="subTitle" idx="1"/>
          </p:nvPr>
        </p:nvSpPr>
        <p:spPr/>
        <p:txBody>
          <a:bodyPr>
            <a:normAutofit/>
          </a:bodyPr>
          <a:lstStyle/>
          <a:p>
            <a:r>
              <a:rPr lang="en-US" sz="2800" dirty="0" smtClean="0"/>
              <a:t>Talk to a partner for 3 minutes and each share one </a:t>
            </a:r>
            <a:r>
              <a:rPr lang="en-US" sz="2800" b="1" dirty="0" smtClean="0"/>
              <a:t>important</a:t>
            </a:r>
            <a:r>
              <a:rPr lang="en-US" sz="2800" dirty="0" smtClean="0"/>
              <a:t> thing about narrative writing.</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t"/>
          <a:lstStyle/>
          <a:p>
            <a:r>
              <a:rPr lang="en-US" dirty="0" smtClean="0"/>
              <a:t>Narrative writing tells a story.</a:t>
            </a:r>
            <a:endParaRPr lang="en-US" dirty="0"/>
          </a:p>
        </p:txBody>
      </p:sp>
      <p:sp>
        <p:nvSpPr>
          <p:cNvPr id="5" name="Subtitle 4"/>
          <p:cNvSpPr>
            <a:spLocks noGrp="1"/>
          </p:cNvSpPr>
          <p:nvPr>
            <p:ph type="subTitle" idx="1"/>
          </p:nvPr>
        </p:nvSpPr>
        <p:spPr/>
        <p:txBody>
          <a:bodyPr>
            <a:normAutofit/>
          </a:bodyPr>
          <a:lstStyle/>
          <a:p>
            <a:r>
              <a:rPr lang="en-US" sz="3600" dirty="0" smtClean="0"/>
              <a:t>A story has certain elements that are not found in other types of writing.</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Elements of a story</a:t>
            </a:r>
            <a:endParaRPr lang="en-US" dirty="0"/>
          </a:p>
        </p:txBody>
      </p:sp>
      <p:sp>
        <p:nvSpPr>
          <p:cNvPr id="10" name="Content Placeholder 9"/>
          <p:cNvSpPr>
            <a:spLocks noGrp="1"/>
          </p:cNvSpPr>
          <p:nvPr>
            <p:ph idx="1"/>
          </p:nvPr>
        </p:nvSpPr>
        <p:spPr>
          <a:xfrm>
            <a:off x="571500" y="1905000"/>
            <a:ext cx="8001000" cy="4953000"/>
          </a:xfrm>
        </p:spPr>
        <p:txBody>
          <a:bodyPr>
            <a:normAutofit/>
          </a:bodyPr>
          <a:lstStyle/>
          <a:p>
            <a:r>
              <a:rPr lang="en-US" u="sng" dirty="0" smtClean="0"/>
              <a:t>Exposition</a:t>
            </a:r>
            <a:r>
              <a:rPr lang="en-US" dirty="0" smtClean="0"/>
              <a:t>: the setting and characters</a:t>
            </a:r>
          </a:p>
          <a:p>
            <a:r>
              <a:rPr lang="en-US" u="sng" dirty="0" smtClean="0"/>
              <a:t>Rising action</a:t>
            </a:r>
            <a:r>
              <a:rPr lang="en-US" dirty="0" smtClean="0"/>
              <a:t>: events that occur that lead to the climax; here CONFLICT or A PROBLEM should occur</a:t>
            </a:r>
          </a:p>
          <a:p>
            <a:r>
              <a:rPr lang="en-US" u="sng" dirty="0" smtClean="0"/>
              <a:t>Climax</a:t>
            </a:r>
            <a:r>
              <a:rPr lang="en-US" dirty="0" smtClean="0"/>
              <a:t>: usually the most </a:t>
            </a:r>
            <a:r>
              <a:rPr lang="en-US" b="1" dirty="0" smtClean="0"/>
              <a:t>exciting,</a:t>
            </a:r>
            <a:r>
              <a:rPr lang="en-US" dirty="0" smtClean="0"/>
              <a:t> dramatic, or emotional part of the story; the </a:t>
            </a:r>
            <a:r>
              <a:rPr lang="en-US" b="1" dirty="0" smtClean="0"/>
              <a:t>action changes </a:t>
            </a:r>
            <a:r>
              <a:rPr lang="en-US" dirty="0" smtClean="0"/>
              <a:t>and the conflict comes to a head</a:t>
            </a:r>
          </a:p>
          <a:p>
            <a:r>
              <a:rPr lang="en-US" u="sng" dirty="0" smtClean="0"/>
              <a:t>Falling action</a:t>
            </a:r>
            <a:r>
              <a:rPr lang="en-US" dirty="0" smtClean="0"/>
              <a:t>: wrap up loose ends</a:t>
            </a:r>
          </a:p>
          <a:p>
            <a:r>
              <a:rPr lang="en-US" u="sng" dirty="0" smtClean="0"/>
              <a:t>Resolution</a:t>
            </a:r>
            <a:r>
              <a:rPr lang="en-US" dirty="0" smtClean="0"/>
              <a:t>: end of the story (they all live happily ever after)</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Elementary students:</a:t>
            </a:r>
            <a:endParaRPr lang="en-US" dirty="0"/>
          </a:p>
        </p:txBody>
      </p:sp>
      <p:sp>
        <p:nvSpPr>
          <p:cNvPr id="3" name="Content Placeholder 2"/>
          <p:cNvSpPr>
            <a:spLocks noGrp="1"/>
          </p:cNvSpPr>
          <p:nvPr>
            <p:ph idx="1"/>
          </p:nvPr>
        </p:nvSpPr>
        <p:spPr/>
        <p:txBody>
          <a:bodyPr/>
          <a:lstStyle/>
          <a:p>
            <a:r>
              <a:rPr lang="en-US" dirty="0" smtClean="0"/>
              <a:t>Characters</a:t>
            </a:r>
          </a:p>
          <a:p>
            <a:r>
              <a:rPr lang="en-US" dirty="0" smtClean="0"/>
              <a:t>Setting</a:t>
            </a:r>
          </a:p>
          <a:p>
            <a:r>
              <a:rPr lang="en-US" dirty="0" smtClean="0"/>
              <a:t>Problem</a:t>
            </a:r>
          </a:p>
          <a:p>
            <a:r>
              <a:rPr lang="en-US" dirty="0" smtClean="0"/>
              <a:t>Climax</a:t>
            </a:r>
          </a:p>
          <a:p>
            <a:r>
              <a:rPr lang="en-US" dirty="0" smtClean="0"/>
              <a:t>Solution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Many people think of it as an arc:</a:t>
            </a:r>
            <a:endParaRPr lang="en-US" sz="4000" dirty="0"/>
          </a:p>
        </p:txBody>
      </p:sp>
      <p:pic>
        <p:nvPicPr>
          <p:cNvPr id="7" name="Content Placeholder 6" descr="Narrative_Arc_Exposition.png"/>
          <p:cNvPicPr>
            <a:picLocks noGrp="1" noChangeAspect="1"/>
          </p:cNvPicPr>
          <p:nvPr>
            <p:ph idx="1"/>
          </p:nvPr>
        </p:nvPicPr>
        <p:blipFill>
          <a:blip r:embed="rId2"/>
          <a:stretch>
            <a:fillRect/>
          </a:stretch>
        </p:blipFill>
        <p:spPr>
          <a:xfrm>
            <a:off x="571500" y="1981200"/>
            <a:ext cx="8001000" cy="396240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2206</TotalTime>
  <Words>3177</Words>
  <Application>Microsoft Office PowerPoint</Application>
  <PresentationFormat>On-screen Show (4:3)</PresentationFormat>
  <Paragraphs>171</Paragraphs>
  <Slides>43</Slides>
  <Notes>0</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Travelogue</vt:lpstr>
      <vt:lpstr>Narrative Writing</vt:lpstr>
      <vt:lpstr>A little about me…</vt:lpstr>
      <vt:lpstr>Today…</vt:lpstr>
      <vt:lpstr>Warm-up </vt:lpstr>
      <vt:lpstr>What do you know about narrative writing?  What is important to teach? </vt:lpstr>
      <vt:lpstr>Narrative writing tells a story.</vt:lpstr>
      <vt:lpstr>Elements of a story</vt:lpstr>
      <vt:lpstr>For Elementary students:</vt:lpstr>
      <vt:lpstr>Many people think of it as an arc:</vt:lpstr>
      <vt:lpstr>or a bit more involved…</vt:lpstr>
      <vt:lpstr>or a triangle…</vt:lpstr>
      <vt:lpstr>Narrative pyramid</vt:lpstr>
      <vt:lpstr>Plot diagram</vt:lpstr>
      <vt:lpstr>Or this…</vt:lpstr>
      <vt:lpstr>Your turn!</vt:lpstr>
      <vt:lpstr>Character Development</vt:lpstr>
      <vt:lpstr>Tips to create a character:</vt:lpstr>
      <vt:lpstr>Describe a character's appearance and manner:  "The Baker, who was an older man with a thick neck, listened without saying anything when she told him the child would be eight years old next Monday. The baker wore a white apron that looked like a smock. Straps cut under his arms, went around in back and then to the front again, where they were secured under his heavy waist. He wiped his hands on his apron as he listened to her. He kept his eyes down on the photographs and let her talk."     —Raymond Carver, "A Small, Good Thing" </vt:lpstr>
      <vt:lpstr>Slide 19</vt:lpstr>
      <vt:lpstr>Slide 20</vt:lpstr>
      <vt:lpstr>Slide 21</vt:lpstr>
      <vt:lpstr>Slide 22</vt:lpstr>
      <vt:lpstr>Slide 23</vt:lpstr>
      <vt:lpstr>Setting</vt:lpstr>
      <vt:lpstr>Tips to create a setting</vt:lpstr>
      <vt:lpstr>Slide 26</vt:lpstr>
      <vt:lpstr>Slide 27</vt:lpstr>
      <vt:lpstr>Slide 28</vt:lpstr>
      <vt:lpstr>Your turn</vt:lpstr>
      <vt:lpstr>Make a mind movie!</vt:lpstr>
      <vt:lpstr> Example Text: Paragraph Without Sensory Detail  </vt:lpstr>
      <vt:lpstr>What do we see now?</vt:lpstr>
      <vt:lpstr>What do we see now?</vt:lpstr>
      <vt:lpstr>What do we hear now?</vt:lpstr>
      <vt:lpstr>What do we hear now?</vt:lpstr>
      <vt:lpstr>What do we smell now?</vt:lpstr>
      <vt:lpstr>What do we smell now?</vt:lpstr>
      <vt:lpstr>What do we feel now?</vt:lpstr>
      <vt:lpstr>What do we feel now?</vt:lpstr>
      <vt:lpstr>What do we taste now?</vt:lpstr>
      <vt:lpstr>What do we taste now?</vt:lpstr>
      <vt:lpstr>Transitions</vt:lpstr>
      <vt:lpstr>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Writing</dc:title>
  <dc:creator>kim kern</dc:creator>
  <cp:lastModifiedBy>kim kern</cp:lastModifiedBy>
  <cp:revision>26</cp:revision>
  <dcterms:created xsi:type="dcterms:W3CDTF">2014-01-11T12:25:33Z</dcterms:created>
  <dcterms:modified xsi:type="dcterms:W3CDTF">2014-01-11T12:29:09Z</dcterms:modified>
</cp:coreProperties>
</file>