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2" r:id="rId11"/>
    <p:sldId id="263" r:id="rId12"/>
    <p:sldId id="264" r:id="rId13"/>
    <p:sldId id="269" r:id="rId14"/>
    <p:sldId id="270" r:id="rId15"/>
    <p:sldId id="271" r:id="rId16"/>
    <p:sldId id="305" r:id="rId17"/>
    <p:sldId id="306" r:id="rId18"/>
    <p:sldId id="265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8" r:id="rId39"/>
    <p:sldId id="291" r:id="rId40"/>
    <p:sldId id="293" r:id="rId41"/>
    <p:sldId id="297" r:id="rId42"/>
    <p:sldId id="295" r:id="rId43"/>
    <p:sldId id="296" r:id="rId44"/>
    <p:sldId id="299" r:id="rId45"/>
    <p:sldId id="300" r:id="rId46"/>
    <p:sldId id="301" r:id="rId47"/>
    <p:sldId id="302" r:id="rId48"/>
    <p:sldId id="303" r:id="rId49"/>
    <p:sldId id="304" r:id="rId50"/>
    <p:sldId id="307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tableStyles" Target="tableStyles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viewProps" Target="view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theme" Target="theme/theme1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printerSettings" Target="printerSettings/printerSettings1.bin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A62DD-D713-2B4E-908A-20A71D4BFB9C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9A91-1383-4E49-8C61-39A505FCF6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8BD2C7-94BD-4749-9217-6C349F9E46E2}" type="slidenum">
              <a:rPr lang="en-US"/>
              <a:pPr/>
              <a:t>18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EE49604-9721-BE42-8776-BFC13365169F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DDEE0A-6684-0B43-AEFE-9BDF11BCC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9604-9721-BE42-8776-BFC13365169F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EE0A-6684-0B43-AEFE-9BDF11BCC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EE49604-9721-BE42-8776-BFC13365169F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DDEE0A-6684-0B43-AEFE-9BDF11BCC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9604-9721-BE42-8776-BFC13365169F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DDEE0A-6684-0B43-AEFE-9BDF11BCC5B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9604-9721-BE42-8776-BFC13365169F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DDEE0A-6684-0B43-AEFE-9BDF11BCC5B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EE49604-9721-BE42-8776-BFC13365169F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DDEE0A-6684-0B43-AEFE-9BDF11BCC5B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EE49604-9721-BE42-8776-BFC13365169F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DDEE0A-6684-0B43-AEFE-9BDF11BCC5B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9604-9721-BE42-8776-BFC13365169F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DDEE0A-6684-0B43-AEFE-9BDF11BCC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9604-9721-BE42-8776-BFC13365169F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DDEE0A-6684-0B43-AEFE-9BDF11BCC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9604-9721-BE42-8776-BFC13365169F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DDEE0A-6684-0B43-AEFE-9BDF11BCC5B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EE49604-9721-BE42-8776-BFC13365169F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DDEE0A-6684-0B43-AEFE-9BDF11BCC5B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EE49604-9721-BE42-8776-BFC13365169F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DDEE0A-6684-0B43-AEFE-9BDF11BCC5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4" Type="http://schemas.openxmlformats.org/officeDocument/2006/relationships/slide" Target="slide9.xml"/><Relationship Id="rId20" Type="http://schemas.openxmlformats.org/officeDocument/2006/relationships/slide" Target="slide21.xml"/><Relationship Id="rId4" Type="http://schemas.openxmlformats.org/officeDocument/2006/relationships/slide" Target="slide3.xml"/><Relationship Id="rId7" Type="http://schemas.openxmlformats.org/officeDocument/2006/relationships/slide" Target="slide5.xml"/><Relationship Id="rId11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6" Type="http://schemas.openxmlformats.org/officeDocument/2006/relationships/slide" Target="slide7.xml"/><Relationship Id="rId8" Type="http://schemas.openxmlformats.org/officeDocument/2006/relationships/slide" Target="slide10.xml"/><Relationship Id="rId13" Type="http://schemas.openxmlformats.org/officeDocument/2006/relationships/slide" Target="slide18.xml"/><Relationship Id="rId10" Type="http://schemas.openxmlformats.org/officeDocument/2006/relationships/slide" Target="slide4.xml"/><Relationship Id="rId5" Type="http://schemas.openxmlformats.org/officeDocument/2006/relationships/slide" Target="slide8.xml"/><Relationship Id="rId15" Type="http://schemas.openxmlformats.org/officeDocument/2006/relationships/slide" Target="slide13.xml"/><Relationship Id="rId12" Type="http://schemas.openxmlformats.org/officeDocument/2006/relationships/slide" Target="slide12.xml"/><Relationship Id="rId17" Type="http://schemas.openxmlformats.org/officeDocument/2006/relationships/slide" Target="slide15.xml"/><Relationship Id="rId19" Type="http://schemas.openxmlformats.org/officeDocument/2006/relationships/slide" Target="slide20.xml"/><Relationship Id="rId2" Type="http://schemas.openxmlformats.org/officeDocument/2006/relationships/notesSlide" Target="../notesSlides/notesSlide1.xml"/><Relationship Id="rId9" Type="http://schemas.openxmlformats.org/officeDocument/2006/relationships/slide" Target="slide11.xml"/><Relationship Id="rId3" Type="http://schemas.openxmlformats.org/officeDocument/2006/relationships/slide" Target="slide2.xml"/><Relationship Id="rId18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0600"/>
            <a:ext cx="7696200" cy="4800600"/>
          </a:xfrm>
        </p:spPr>
        <p:txBody>
          <a:bodyPr anchor="t">
            <a:normAutofit/>
          </a:bodyPr>
          <a:lstStyle/>
          <a:p>
            <a:pPr algn="ctr"/>
            <a:r>
              <a:rPr lang="en-US" dirty="0" smtClean="0"/>
              <a:t>Pronunciation Workshop: vowels, their rules and their exceptions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Kimberly kern, English language fellow</a:t>
            </a:r>
            <a:br>
              <a:rPr lang="en-US" sz="2000" dirty="0" smtClean="0"/>
            </a:br>
            <a:r>
              <a:rPr lang="en-US" sz="2000" dirty="0" smtClean="0"/>
              <a:t>IHCI, 2013</a:t>
            </a:r>
            <a:br>
              <a:rPr lang="en-US" sz="2000" dirty="0" smtClean="0"/>
            </a:br>
            <a:r>
              <a:rPr lang="en-US" sz="2000" dirty="0" err="1" smtClean="0"/>
              <a:t>kern.kimika@gmail.com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791200"/>
            <a:ext cx="6705600" cy="944637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/>
              <a:t>Kimberlykern.weebly.com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Short sound</a:t>
            </a:r>
          </a:p>
          <a:p>
            <a:endParaRPr lang="en-US" dirty="0" smtClean="0"/>
          </a:p>
          <a:p>
            <a:r>
              <a:rPr lang="en-US" dirty="0" smtClean="0"/>
              <a:t>Cat</a:t>
            </a:r>
          </a:p>
          <a:p>
            <a:r>
              <a:rPr lang="en-US" dirty="0" smtClean="0"/>
              <a:t>Rat</a:t>
            </a:r>
          </a:p>
          <a:p>
            <a:r>
              <a:rPr lang="en-US" dirty="0" err="1" smtClean="0"/>
              <a:t>Caberet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vary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u="sng" dirty="0" smtClean="0"/>
              <a:t>Long sound- silent </a:t>
            </a:r>
            <a:r>
              <a:rPr lang="en-US" u="sng" dirty="0" err="1" smtClean="0"/>
              <a:t>e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smtClean="0"/>
              <a:t>Plate</a:t>
            </a:r>
          </a:p>
          <a:p>
            <a:r>
              <a:rPr lang="en-US" dirty="0" smtClean="0"/>
              <a:t>State</a:t>
            </a:r>
          </a:p>
          <a:p>
            <a:r>
              <a:rPr lang="en-US" dirty="0" smtClean="0"/>
              <a:t>Scrape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5268433"/>
          </a:xfrm>
        </p:spPr>
        <p:txBody>
          <a:bodyPr>
            <a:normAutofit/>
          </a:bodyPr>
          <a:lstStyle/>
          <a:p>
            <a:r>
              <a:rPr lang="en-US" u="sng" dirty="0" smtClean="0"/>
              <a:t>Short sound</a:t>
            </a:r>
          </a:p>
          <a:p>
            <a:endParaRPr lang="en-US" dirty="0" smtClean="0"/>
          </a:p>
          <a:p>
            <a:r>
              <a:rPr lang="en-US" dirty="0" smtClean="0"/>
              <a:t>Bed</a:t>
            </a:r>
          </a:p>
          <a:p>
            <a:r>
              <a:rPr lang="en-US" dirty="0" smtClean="0"/>
              <a:t>Kettle</a:t>
            </a:r>
          </a:p>
          <a:p>
            <a:r>
              <a:rPr lang="en-US" dirty="0" smtClean="0"/>
              <a:t>Net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Friend</a:t>
            </a:r>
          </a:p>
          <a:p>
            <a:r>
              <a:rPr lang="en-US" dirty="0" smtClean="0"/>
              <a:t>Merry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Long sound- silent </a:t>
            </a:r>
            <a:r>
              <a:rPr lang="en-US" u="sng" dirty="0" err="1" smtClean="0"/>
              <a:t>e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smtClean="0"/>
              <a:t>Peter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Short sound</a:t>
            </a:r>
          </a:p>
          <a:p>
            <a:endParaRPr lang="en-US" dirty="0" smtClean="0"/>
          </a:p>
          <a:p>
            <a:r>
              <a:rPr lang="en-US" dirty="0" smtClean="0"/>
              <a:t>Knit</a:t>
            </a:r>
          </a:p>
          <a:p>
            <a:r>
              <a:rPr lang="en-US" dirty="0" smtClean="0"/>
              <a:t>Fit</a:t>
            </a:r>
          </a:p>
          <a:p>
            <a:r>
              <a:rPr lang="en-US" dirty="0" smtClean="0"/>
              <a:t>Clip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u="sng" dirty="0" smtClean="0"/>
              <a:t>Long sound-silent </a:t>
            </a:r>
            <a:r>
              <a:rPr lang="en-US" u="sng" dirty="0" err="1" smtClean="0"/>
              <a:t>e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smtClean="0"/>
              <a:t>Size</a:t>
            </a:r>
          </a:p>
          <a:p>
            <a:r>
              <a:rPr lang="en-US" dirty="0" smtClean="0"/>
              <a:t>Fries</a:t>
            </a:r>
          </a:p>
          <a:p>
            <a:r>
              <a:rPr lang="en-US" dirty="0" smtClean="0"/>
              <a:t>white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Short sound</a:t>
            </a:r>
          </a:p>
          <a:p>
            <a:endParaRPr lang="en-US" dirty="0" smtClean="0"/>
          </a:p>
          <a:p>
            <a:r>
              <a:rPr lang="en-US" dirty="0" smtClean="0"/>
              <a:t>Box</a:t>
            </a:r>
          </a:p>
          <a:p>
            <a:r>
              <a:rPr lang="en-US" dirty="0" smtClean="0"/>
              <a:t>Rocks</a:t>
            </a:r>
          </a:p>
          <a:p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Long sound- silent </a:t>
            </a:r>
            <a:r>
              <a:rPr lang="en-US" u="sng" dirty="0" err="1" smtClean="0"/>
              <a:t>e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smtClean="0"/>
              <a:t>Pole</a:t>
            </a:r>
          </a:p>
          <a:p>
            <a:r>
              <a:rPr lang="en-US" dirty="0" smtClean="0"/>
              <a:t>Stole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</a:t>
            </a:r>
          </a:p>
          <a:p>
            <a:r>
              <a:rPr lang="en-US" dirty="0" smtClean="0"/>
              <a:t>cold</a:t>
            </a:r>
          </a:p>
          <a:p>
            <a:r>
              <a:rPr lang="en-US" dirty="0" smtClean="0"/>
              <a:t>Told</a:t>
            </a:r>
          </a:p>
          <a:p>
            <a:r>
              <a:rPr lang="en-US" dirty="0" smtClean="0"/>
              <a:t>old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Short sound</a:t>
            </a:r>
          </a:p>
          <a:p>
            <a:endParaRPr lang="en-US" dirty="0" smtClean="0"/>
          </a:p>
          <a:p>
            <a:r>
              <a:rPr lang="en-US" dirty="0" smtClean="0"/>
              <a:t>Bug</a:t>
            </a:r>
          </a:p>
          <a:p>
            <a:r>
              <a:rPr lang="en-US" dirty="0" smtClean="0"/>
              <a:t>button</a:t>
            </a:r>
          </a:p>
          <a:p>
            <a:r>
              <a:rPr lang="en-US" dirty="0" smtClean="0"/>
              <a:t>Gun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glove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u="sng" dirty="0" smtClean="0"/>
              <a:t>Long sound- silent </a:t>
            </a:r>
            <a:r>
              <a:rPr lang="en-US" u="sng" dirty="0" err="1" smtClean="0"/>
              <a:t>e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smtClean="0"/>
              <a:t>Tube</a:t>
            </a:r>
          </a:p>
          <a:p>
            <a:r>
              <a:rPr lang="en-US" dirty="0" smtClean="0"/>
              <a:t>Cube</a:t>
            </a:r>
          </a:p>
          <a:p>
            <a:r>
              <a:rPr lang="en-US" dirty="0" smtClean="0"/>
              <a:t>Use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As long I</a:t>
            </a:r>
          </a:p>
          <a:p>
            <a:endParaRPr lang="en-US" dirty="0" smtClean="0"/>
          </a:p>
          <a:p>
            <a:r>
              <a:rPr lang="en-US" dirty="0" smtClean="0"/>
              <a:t>Fly</a:t>
            </a:r>
          </a:p>
          <a:p>
            <a:r>
              <a:rPr lang="en-US" dirty="0" smtClean="0"/>
              <a:t>Why</a:t>
            </a:r>
          </a:p>
          <a:p>
            <a:r>
              <a:rPr lang="en-US" dirty="0" smtClean="0"/>
              <a:t>Shy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u="sng" dirty="0" smtClean="0"/>
              <a:t>As long </a:t>
            </a:r>
            <a:r>
              <a:rPr lang="en-US" u="sng" dirty="0" err="1" smtClean="0"/>
              <a:t>e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smtClean="0"/>
              <a:t>Happy</a:t>
            </a:r>
          </a:p>
          <a:p>
            <a:r>
              <a:rPr lang="en-US" dirty="0" smtClean="0"/>
              <a:t>Really</a:t>
            </a:r>
          </a:p>
          <a:p>
            <a:r>
              <a:rPr lang="en-US" dirty="0" smtClean="0"/>
              <a:t>Sadly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Pronunciation Grid</a:t>
            </a:r>
            <a:endParaRPr lang="en-US" dirty="0"/>
          </a:p>
        </p:txBody>
      </p:sp>
      <p:pic>
        <p:nvPicPr>
          <p:cNvPr id="7" name="Content Placeholder 6" descr="kitvow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00200" y="1676400"/>
            <a:ext cx="6553200" cy="477398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Lip Posture</a:t>
            </a:r>
            <a:endParaRPr lang="en-US" dirty="0"/>
          </a:p>
        </p:txBody>
      </p:sp>
      <p:pic>
        <p:nvPicPr>
          <p:cNvPr id="4" name="Content Placeholder 3" descr="lip_posture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64401" y="1600200"/>
            <a:ext cx="6850147" cy="4495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0"/>
            <a:ext cx="6477000" cy="1143000"/>
          </a:xfrm>
        </p:spPr>
        <p:txBody>
          <a:bodyPr/>
          <a:lstStyle/>
          <a:p>
            <a:pPr eaLnBrk="1" hangingPunct="1"/>
            <a:r>
              <a:rPr lang="en-US" sz="3600"/>
              <a:t>English vowel teams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04800" y="16764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40" name="Text Box 75"/>
          <p:cNvSpPr txBox="1">
            <a:spLocks noChangeArrowheads="1"/>
          </p:cNvSpPr>
          <p:nvPr/>
        </p:nvSpPr>
        <p:spPr bwMode="auto">
          <a:xfrm>
            <a:off x="685800" y="16002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2317" name="Group 269"/>
          <p:cNvGraphicFramePr>
            <a:graphicFrameLocks noGrp="1"/>
          </p:cNvGraphicFramePr>
          <p:nvPr/>
        </p:nvGraphicFramePr>
        <p:xfrm>
          <a:off x="989013" y="1484313"/>
          <a:ext cx="7316787" cy="3924300"/>
        </p:xfrm>
        <a:graphic>
          <a:graphicData uri="http://schemas.openxmlformats.org/drawingml/2006/table">
            <a:tbl>
              <a:tblPr/>
              <a:tblGrid>
                <a:gridCol w="981075"/>
                <a:gridCol w="981075"/>
                <a:gridCol w="981075"/>
                <a:gridCol w="981075"/>
                <a:gridCol w="981075"/>
                <a:gridCol w="981075"/>
                <a:gridCol w="1125537"/>
                <a:gridCol w="3048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 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Verdan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ie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Verdan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ia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Verdan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io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Verdan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ei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Verdan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ey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rgbClr val="008040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ee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ea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eo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eu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ew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ai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ay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au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aw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oi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oy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oe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oa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oo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ou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ow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Verdana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ui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uy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ue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97" name="AutoShape 13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0" y="22860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8" name="AutoShape 13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0" y="15240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9" name="AutoShape 15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43600" y="22860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0" name="AutoShape 15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43600" y="38100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1" name="AutoShape 15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29718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2" name="AutoShape 15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6800" y="30480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3" name="AutoShape 15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81200" y="38862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4" name="AutoShape 15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6800" y="38862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5" name="AutoShape 15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6800" y="45720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6" name="AutoShape 159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22860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" name="AutoShape 160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6800" y="46482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" name="AutoShape 161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38862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9" name="AutoShape 162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29200" y="22860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0" name="AutoShape 16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22860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1" name="AutoShape 172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57400" y="45720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2" name="AutoShape 17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38600" y="38862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4413" name="AutoShape 250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43600" y="30480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4" name="AutoShape 251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31242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5" name="AutoShape 252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0" y="45720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6" name="AutoShape 253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30480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7" name="AutoShape 254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38100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" name="Rectangle 255"/>
          <p:cNvSpPr>
            <a:spLocks noChangeArrowheads="1"/>
          </p:cNvSpPr>
          <p:nvPr/>
        </p:nvSpPr>
        <p:spPr bwMode="auto">
          <a:xfrm>
            <a:off x="762000" y="5562600"/>
            <a:ext cx="762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9" name="Text Box 256"/>
          <p:cNvSpPr txBox="1">
            <a:spLocks noChangeArrowheads="1"/>
          </p:cNvSpPr>
          <p:nvPr/>
        </p:nvSpPr>
        <p:spPr bwMode="auto">
          <a:xfrm>
            <a:off x="1676400" y="5638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regular</a:t>
            </a:r>
          </a:p>
        </p:txBody>
      </p:sp>
      <p:sp>
        <p:nvSpPr>
          <p:cNvPr id="14420" name="Rectangle 257"/>
          <p:cNvSpPr>
            <a:spLocks noChangeArrowheads="1"/>
          </p:cNvSpPr>
          <p:nvPr/>
        </p:nvSpPr>
        <p:spPr bwMode="auto">
          <a:xfrm>
            <a:off x="3200400" y="5562600"/>
            <a:ext cx="7620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1" name="Text Box 258"/>
          <p:cNvSpPr txBox="1">
            <a:spLocks noChangeArrowheads="1"/>
          </p:cNvSpPr>
          <p:nvPr/>
        </p:nvSpPr>
        <p:spPr bwMode="auto">
          <a:xfrm>
            <a:off x="3962400" y="5638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irregular</a:t>
            </a:r>
          </a:p>
        </p:txBody>
      </p:sp>
      <p:sp>
        <p:nvSpPr>
          <p:cNvPr id="14422" name="Rectangle 259"/>
          <p:cNvSpPr>
            <a:spLocks noChangeArrowheads="1"/>
          </p:cNvSpPr>
          <p:nvPr/>
        </p:nvSpPr>
        <p:spPr bwMode="auto">
          <a:xfrm>
            <a:off x="5562600" y="5562600"/>
            <a:ext cx="762000" cy="381000"/>
          </a:xfrm>
          <a:prstGeom prst="rect">
            <a:avLst/>
          </a:prstGeom>
          <a:solidFill>
            <a:srgbClr val="008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3" name="Text Box 260"/>
          <p:cNvSpPr txBox="1">
            <a:spLocks noChangeArrowheads="1"/>
          </p:cNvSpPr>
          <p:nvPr/>
        </p:nvSpPr>
        <p:spPr bwMode="auto">
          <a:xfrm>
            <a:off x="6324600" y="5638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regular rule</a:t>
            </a:r>
          </a:p>
        </p:txBody>
      </p:sp>
      <p:sp>
        <p:nvSpPr>
          <p:cNvPr id="14424" name="AutoShape 261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6800" y="22860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0" name="AutoShape 262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57400" y="2286000"/>
            <a:ext cx="8382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1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26" name="AutoShape 263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15240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7" name="AutoShape 264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38600" y="14478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" name="AutoShape 270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0" y="3810000"/>
            <a:ext cx="8382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5268433"/>
          </a:xfrm>
        </p:spPr>
        <p:txBody>
          <a:bodyPr>
            <a:normAutofit/>
          </a:bodyPr>
          <a:lstStyle/>
          <a:p>
            <a:r>
              <a:rPr lang="en-US" u="sng" dirty="0" smtClean="0"/>
              <a:t>Middle- long </a:t>
            </a:r>
            <a:r>
              <a:rPr lang="en-US" u="sng" dirty="0" err="1" smtClean="0"/>
              <a:t>e</a:t>
            </a:r>
            <a:endParaRPr lang="en-US" u="sng" dirty="0" smtClean="0"/>
          </a:p>
          <a:p>
            <a:r>
              <a:rPr lang="en-US" dirty="0" err="1" smtClean="0"/>
              <a:t>Feirce</a:t>
            </a:r>
            <a:endParaRPr lang="en-US" dirty="0" smtClean="0"/>
          </a:p>
          <a:p>
            <a:r>
              <a:rPr lang="en-US" dirty="0" err="1" smtClean="0"/>
              <a:t>Feind</a:t>
            </a:r>
            <a:endParaRPr lang="en-US" dirty="0" smtClean="0"/>
          </a:p>
          <a:p>
            <a:r>
              <a:rPr lang="en-US" dirty="0" smtClean="0"/>
              <a:t>Chief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Two syllables-</a:t>
            </a:r>
            <a:r>
              <a:rPr lang="en-US" u="sng" dirty="0" err="1" smtClean="0"/>
              <a:t>dipthong</a:t>
            </a:r>
            <a:endParaRPr lang="en-US" u="sng" dirty="0" smtClean="0"/>
          </a:p>
          <a:p>
            <a:r>
              <a:rPr lang="en-US" dirty="0" smtClean="0"/>
              <a:t>Diet</a:t>
            </a:r>
          </a:p>
          <a:p>
            <a:r>
              <a:rPr lang="en-US" dirty="0" smtClean="0"/>
              <a:t>quiet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5268432"/>
          </a:xfrm>
        </p:spPr>
        <p:txBody>
          <a:bodyPr>
            <a:normAutofit/>
          </a:bodyPr>
          <a:lstStyle/>
          <a:p>
            <a:r>
              <a:rPr lang="en-US" u="sng" dirty="0" smtClean="0"/>
              <a:t>Final- long I</a:t>
            </a:r>
          </a:p>
          <a:p>
            <a:r>
              <a:rPr lang="en-US" dirty="0" smtClean="0"/>
              <a:t>Die</a:t>
            </a:r>
          </a:p>
          <a:p>
            <a:r>
              <a:rPr lang="en-US" dirty="0" smtClean="0"/>
              <a:t>Pie</a:t>
            </a:r>
          </a:p>
          <a:p>
            <a:r>
              <a:rPr lang="en-US" dirty="0" smtClean="0"/>
              <a:t>lie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Warm-Up Tongue Twisters!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5400" dirty="0" smtClean="0"/>
          </a:p>
          <a:p>
            <a:r>
              <a:rPr sz="5400" dirty="0" smtClean="0"/>
              <a:t>red </a:t>
            </a:r>
            <a:r>
              <a:rPr sz="5400" dirty="0" smtClean="0"/>
              <a:t>leather, yellow leather</a:t>
            </a:r>
            <a:endParaRPr lang="en-US" sz="5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5268433"/>
          </a:xfrm>
        </p:spPr>
        <p:txBody>
          <a:bodyPr>
            <a:normAutofit/>
          </a:bodyPr>
          <a:lstStyle/>
          <a:p>
            <a:r>
              <a:rPr lang="en-US" u="sng" dirty="0" smtClean="0"/>
              <a:t>Long </a:t>
            </a:r>
            <a:r>
              <a:rPr lang="en-US" u="sng" dirty="0" err="1" smtClean="0"/>
              <a:t>e</a:t>
            </a:r>
            <a:endParaRPr lang="en-US" u="sng" dirty="0" smtClean="0"/>
          </a:p>
          <a:p>
            <a:r>
              <a:rPr lang="en-US" dirty="0" smtClean="0"/>
              <a:t>Sea </a:t>
            </a:r>
          </a:p>
          <a:p>
            <a:r>
              <a:rPr lang="en-US" dirty="0" smtClean="0"/>
              <a:t>Team</a:t>
            </a:r>
          </a:p>
          <a:p>
            <a:r>
              <a:rPr lang="en-US" dirty="0" smtClean="0"/>
              <a:t>Read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Long a</a:t>
            </a:r>
          </a:p>
          <a:p>
            <a:r>
              <a:rPr lang="en-US" dirty="0" smtClean="0"/>
              <a:t>Break</a:t>
            </a:r>
          </a:p>
          <a:p>
            <a:r>
              <a:rPr lang="en-US" dirty="0" smtClean="0"/>
              <a:t>great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5039833"/>
          </a:xfrm>
        </p:spPr>
        <p:txBody>
          <a:bodyPr>
            <a:normAutofit/>
          </a:bodyPr>
          <a:lstStyle/>
          <a:p>
            <a:r>
              <a:rPr lang="en-US" u="sng" dirty="0" smtClean="0"/>
              <a:t>Short </a:t>
            </a:r>
            <a:r>
              <a:rPr lang="en-US" u="sng" dirty="0" err="1" smtClean="0"/>
              <a:t>e</a:t>
            </a:r>
            <a:endParaRPr lang="en-US" u="sng" dirty="0" smtClean="0"/>
          </a:p>
          <a:p>
            <a:r>
              <a:rPr lang="en-US" dirty="0" smtClean="0"/>
              <a:t>Spread </a:t>
            </a:r>
          </a:p>
          <a:p>
            <a:r>
              <a:rPr lang="en-US" dirty="0" smtClean="0"/>
              <a:t>Dead</a:t>
            </a:r>
          </a:p>
          <a:p>
            <a:r>
              <a:rPr lang="en-US" dirty="0" smtClean="0"/>
              <a:t>Read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5268433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Regular “</a:t>
            </a:r>
            <a:r>
              <a:rPr lang="en-US" u="sng" dirty="0" err="1" smtClean="0"/>
              <a:t>ow</a:t>
            </a:r>
            <a:r>
              <a:rPr lang="en-US" u="sng" dirty="0" smtClean="0"/>
              <a:t>”</a:t>
            </a:r>
          </a:p>
          <a:p>
            <a:r>
              <a:rPr lang="en-US" dirty="0" smtClean="0"/>
              <a:t>House</a:t>
            </a:r>
          </a:p>
          <a:p>
            <a:r>
              <a:rPr lang="en-US" dirty="0" smtClean="0"/>
              <a:t>Thousand</a:t>
            </a:r>
          </a:p>
          <a:p>
            <a:r>
              <a:rPr lang="en-US" dirty="0" smtClean="0"/>
              <a:t>Out/ ouch</a:t>
            </a:r>
          </a:p>
          <a:p>
            <a:endParaRPr lang="en-US" dirty="0" smtClean="0"/>
          </a:p>
          <a:p>
            <a:r>
              <a:rPr lang="en-US" u="sng" dirty="0" smtClean="0"/>
              <a:t>After </a:t>
            </a:r>
            <a:r>
              <a:rPr lang="en-US" u="sng" dirty="0" err="1" smtClean="0"/>
              <a:t>y</a:t>
            </a:r>
            <a:r>
              <a:rPr lang="en-US" u="sng" dirty="0" smtClean="0"/>
              <a:t>- long </a:t>
            </a:r>
            <a:r>
              <a:rPr lang="en-US" u="sng" dirty="0" err="1" smtClean="0"/>
              <a:t>u</a:t>
            </a:r>
            <a:endParaRPr lang="en-US" u="sng" dirty="0" smtClean="0"/>
          </a:p>
          <a:p>
            <a:r>
              <a:rPr lang="en-US" dirty="0" smtClean="0"/>
              <a:t>You</a:t>
            </a:r>
          </a:p>
          <a:p>
            <a:r>
              <a:rPr lang="en-US" dirty="0" smtClean="0"/>
              <a:t>Youth</a:t>
            </a:r>
          </a:p>
          <a:p>
            <a:r>
              <a:rPr lang="en-US" dirty="0" smtClean="0"/>
              <a:t>your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5268432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Short </a:t>
            </a:r>
            <a:r>
              <a:rPr lang="en-US" u="sng" dirty="0" err="1" smtClean="0"/>
              <a:t>u</a:t>
            </a:r>
            <a:endParaRPr lang="en-US" u="sng" dirty="0" smtClean="0"/>
          </a:p>
          <a:p>
            <a:r>
              <a:rPr lang="en-US" dirty="0" smtClean="0"/>
              <a:t>Double</a:t>
            </a:r>
          </a:p>
          <a:p>
            <a:r>
              <a:rPr lang="en-US" dirty="0" smtClean="0"/>
              <a:t>Trouble</a:t>
            </a:r>
          </a:p>
          <a:p>
            <a:r>
              <a:rPr lang="en-US" dirty="0" smtClean="0"/>
              <a:t>Couple</a:t>
            </a:r>
          </a:p>
          <a:p>
            <a:endParaRPr lang="en-US" dirty="0" smtClean="0"/>
          </a:p>
          <a:p>
            <a:r>
              <a:rPr lang="en-US" u="sng" dirty="0" smtClean="0"/>
              <a:t>Long </a:t>
            </a:r>
            <a:r>
              <a:rPr lang="en-US" u="sng" dirty="0" err="1" smtClean="0"/>
              <a:t>u</a:t>
            </a:r>
            <a:endParaRPr lang="en-US" u="sng" dirty="0" smtClean="0"/>
          </a:p>
          <a:p>
            <a:r>
              <a:rPr lang="en-US" dirty="0" smtClean="0"/>
              <a:t>Soup </a:t>
            </a:r>
          </a:p>
          <a:p>
            <a:r>
              <a:rPr lang="en-US" dirty="0" smtClean="0"/>
              <a:t>group</a:t>
            </a:r>
          </a:p>
          <a:p>
            <a:endParaRPr lang="en-US" dirty="0" smtClean="0"/>
          </a:p>
          <a:p>
            <a:r>
              <a:rPr lang="en-US" u="sng" dirty="0" smtClean="0"/>
              <a:t>Exception</a:t>
            </a:r>
            <a:r>
              <a:rPr lang="en-US" dirty="0" smtClean="0"/>
              <a:t>-soul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“oh” long </a:t>
            </a:r>
            <a:r>
              <a:rPr lang="en-US" u="sng" dirty="0" err="1" smtClean="0"/>
              <a:t>o</a:t>
            </a:r>
            <a:r>
              <a:rPr lang="en-US" u="sng" dirty="0" smtClean="0"/>
              <a:t> sound</a:t>
            </a:r>
          </a:p>
          <a:p>
            <a:r>
              <a:rPr lang="en-US" dirty="0" smtClean="0"/>
              <a:t>Snow</a:t>
            </a:r>
          </a:p>
          <a:p>
            <a:r>
              <a:rPr lang="en-US" dirty="0" smtClean="0"/>
              <a:t>Know</a:t>
            </a:r>
          </a:p>
          <a:p>
            <a:r>
              <a:rPr lang="en-US" dirty="0" smtClean="0"/>
              <a:t>Own</a:t>
            </a:r>
          </a:p>
          <a:p>
            <a:r>
              <a:rPr lang="en-US" dirty="0" smtClean="0"/>
              <a:t>Bow</a:t>
            </a:r>
          </a:p>
          <a:p>
            <a:r>
              <a:rPr lang="en-US" dirty="0" smtClean="0"/>
              <a:t>Tower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u="sng" dirty="0" smtClean="0"/>
              <a:t>“</a:t>
            </a:r>
            <a:r>
              <a:rPr lang="en-US" u="sng" dirty="0" err="1" smtClean="0"/>
              <a:t>ow</a:t>
            </a:r>
            <a:r>
              <a:rPr lang="en-US" u="sng" dirty="0" smtClean="0"/>
              <a:t>” like house</a:t>
            </a:r>
          </a:p>
          <a:p>
            <a:r>
              <a:rPr lang="en-US" dirty="0" smtClean="0"/>
              <a:t>Brown</a:t>
            </a:r>
          </a:p>
          <a:p>
            <a:r>
              <a:rPr lang="en-US" dirty="0" smtClean="0"/>
              <a:t>Down</a:t>
            </a:r>
          </a:p>
          <a:p>
            <a:r>
              <a:rPr lang="en-US" dirty="0" smtClean="0"/>
              <a:t>Clown</a:t>
            </a:r>
          </a:p>
          <a:p>
            <a:r>
              <a:rPr lang="en-US" dirty="0" smtClean="0"/>
              <a:t>Bow</a:t>
            </a:r>
          </a:p>
          <a:p>
            <a:r>
              <a:rPr lang="en-US" dirty="0" smtClean="0"/>
              <a:t>Tower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5268433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Long </a:t>
            </a:r>
            <a:r>
              <a:rPr lang="en-US" u="sng" dirty="0" err="1" smtClean="0"/>
              <a:t>u</a:t>
            </a:r>
            <a:r>
              <a:rPr lang="en-US" u="sng" dirty="0" smtClean="0"/>
              <a:t> sound</a:t>
            </a:r>
          </a:p>
          <a:p>
            <a:r>
              <a:rPr lang="en-US" dirty="0" smtClean="0"/>
              <a:t>Boot</a:t>
            </a:r>
          </a:p>
          <a:p>
            <a:r>
              <a:rPr lang="en-US" dirty="0" smtClean="0"/>
              <a:t>Soon</a:t>
            </a:r>
          </a:p>
          <a:p>
            <a:r>
              <a:rPr lang="en-US" dirty="0" smtClean="0"/>
              <a:t>Mood</a:t>
            </a:r>
          </a:p>
          <a:p>
            <a:r>
              <a:rPr lang="en-US" dirty="0" smtClean="0"/>
              <a:t>School</a:t>
            </a:r>
          </a:p>
          <a:p>
            <a:endParaRPr lang="en-US" dirty="0" smtClean="0"/>
          </a:p>
          <a:p>
            <a:r>
              <a:rPr lang="en-US" u="sng" dirty="0" smtClean="0"/>
              <a:t>Short </a:t>
            </a:r>
            <a:r>
              <a:rPr lang="en-US" u="sng" dirty="0" err="1" smtClean="0"/>
              <a:t>u</a:t>
            </a:r>
            <a:r>
              <a:rPr lang="en-US" u="sng" dirty="0" smtClean="0"/>
              <a:t> sound</a:t>
            </a:r>
          </a:p>
          <a:p>
            <a:r>
              <a:rPr lang="en-US" dirty="0" smtClean="0"/>
              <a:t>Flood</a:t>
            </a:r>
          </a:p>
          <a:p>
            <a:r>
              <a:rPr lang="en-US" dirty="0" smtClean="0"/>
              <a:t>Blood</a:t>
            </a:r>
          </a:p>
          <a:p>
            <a:r>
              <a:rPr lang="en-US" dirty="0" smtClean="0"/>
              <a:t>Foot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5268432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Before </a:t>
            </a:r>
            <a:r>
              <a:rPr lang="en-US" u="sng" dirty="0" err="1" smtClean="0"/>
              <a:t>d/k</a:t>
            </a:r>
            <a:r>
              <a:rPr lang="en-US" u="sng" dirty="0" smtClean="0"/>
              <a:t>- short round </a:t>
            </a:r>
            <a:r>
              <a:rPr lang="en-US" u="sng" dirty="0" err="1" smtClean="0"/>
              <a:t>u</a:t>
            </a:r>
            <a:endParaRPr lang="en-US" u="sng" dirty="0" smtClean="0"/>
          </a:p>
          <a:p>
            <a:r>
              <a:rPr lang="en-US" dirty="0" smtClean="0"/>
              <a:t>Good</a:t>
            </a:r>
          </a:p>
          <a:p>
            <a:r>
              <a:rPr lang="en-US" dirty="0" smtClean="0"/>
              <a:t>Book</a:t>
            </a:r>
          </a:p>
          <a:p>
            <a:r>
              <a:rPr lang="en-US" dirty="0" smtClean="0"/>
              <a:t>Look</a:t>
            </a:r>
          </a:p>
          <a:p>
            <a:r>
              <a:rPr lang="en-US" dirty="0" smtClean="0"/>
              <a:t>wood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Long </a:t>
            </a:r>
            <a:r>
              <a:rPr lang="en-US" u="sng" dirty="0" err="1" smtClean="0"/>
              <a:t>e</a:t>
            </a:r>
            <a:r>
              <a:rPr lang="en-US" u="sng" dirty="0" smtClean="0"/>
              <a:t> sound</a:t>
            </a:r>
          </a:p>
          <a:p>
            <a:r>
              <a:rPr lang="en-US" dirty="0" smtClean="0"/>
              <a:t>Tree</a:t>
            </a:r>
          </a:p>
          <a:p>
            <a:r>
              <a:rPr lang="en-US" dirty="0" smtClean="0"/>
              <a:t>Meet </a:t>
            </a:r>
          </a:p>
          <a:p>
            <a:r>
              <a:rPr lang="en-US" dirty="0" smtClean="0"/>
              <a:t>Seen </a:t>
            </a:r>
          </a:p>
          <a:p>
            <a:r>
              <a:rPr lang="en-US" dirty="0" smtClean="0"/>
              <a:t>Beetle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u="sng" dirty="0" smtClean="0"/>
              <a:t>Exception</a:t>
            </a:r>
            <a:r>
              <a:rPr lang="en-US" dirty="0" smtClean="0"/>
              <a:t>- short </a:t>
            </a:r>
            <a:r>
              <a:rPr lang="en-US" dirty="0" err="1" smtClean="0"/>
              <a:t>i</a:t>
            </a:r>
            <a:endParaRPr lang="en-US" dirty="0" smtClean="0"/>
          </a:p>
          <a:p>
            <a:r>
              <a:rPr lang="en-US" dirty="0" smtClean="0"/>
              <a:t>Been</a:t>
            </a:r>
          </a:p>
          <a:p>
            <a:endParaRPr lang="en-US" dirty="0" smtClean="0"/>
          </a:p>
          <a:p>
            <a:r>
              <a:rPr lang="en-US" u="sng" dirty="0" smtClean="0"/>
              <a:t>Exception- long a</a:t>
            </a:r>
          </a:p>
          <a:p>
            <a:pPr>
              <a:buNone/>
            </a:pPr>
            <a:r>
              <a:rPr lang="en-US" dirty="0" smtClean="0"/>
              <a:t>(French words)</a:t>
            </a:r>
          </a:p>
          <a:p>
            <a:pPr>
              <a:buNone/>
            </a:pPr>
            <a:r>
              <a:rPr lang="en-US" dirty="0" smtClean="0"/>
              <a:t>Entrée</a:t>
            </a:r>
          </a:p>
          <a:p>
            <a:pPr>
              <a:buNone/>
            </a:pPr>
            <a:r>
              <a:rPr lang="en-US" dirty="0" err="1" smtClean="0"/>
              <a:t>Fiancee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Nee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Long </a:t>
            </a:r>
            <a:r>
              <a:rPr lang="en-US" u="sng" dirty="0" err="1" smtClean="0"/>
              <a:t>o</a:t>
            </a:r>
            <a:r>
              <a:rPr lang="en-US" u="sng" dirty="0" smtClean="0"/>
              <a:t> sound</a:t>
            </a:r>
          </a:p>
          <a:p>
            <a:r>
              <a:rPr lang="en-US" dirty="0" smtClean="0"/>
              <a:t>Boat</a:t>
            </a:r>
          </a:p>
          <a:p>
            <a:r>
              <a:rPr lang="en-US" dirty="0" smtClean="0"/>
              <a:t>Goat</a:t>
            </a:r>
          </a:p>
          <a:p>
            <a:r>
              <a:rPr lang="en-US" dirty="0" smtClean="0"/>
              <a:t>Groan</a:t>
            </a:r>
          </a:p>
          <a:p>
            <a:r>
              <a:rPr lang="en-US" dirty="0" smtClean="0"/>
              <a:t>Toast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u="sng" dirty="0" smtClean="0"/>
              <a:t>Exception</a:t>
            </a:r>
            <a:r>
              <a:rPr lang="en-US" dirty="0" smtClean="0"/>
              <a:t>- “aw”</a:t>
            </a:r>
          </a:p>
          <a:p>
            <a:r>
              <a:rPr lang="en-US" dirty="0" smtClean="0"/>
              <a:t>Broad</a:t>
            </a:r>
          </a:p>
          <a:p>
            <a:endParaRPr lang="en-US" dirty="0" smtClean="0"/>
          </a:p>
          <a:p>
            <a:r>
              <a:rPr lang="en-US" u="sng" dirty="0" err="1" smtClean="0"/>
              <a:t>Dipthongs</a:t>
            </a:r>
            <a:endParaRPr lang="en-US" u="sng" dirty="0" smtClean="0"/>
          </a:p>
          <a:p>
            <a:r>
              <a:rPr lang="en-US" dirty="0" smtClean="0"/>
              <a:t>Boa</a:t>
            </a:r>
          </a:p>
          <a:p>
            <a:r>
              <a:rPr lang="en-US" dirty="0" smtClean="0"/>
              <a:t>Coagulate</a:t>
            </a:r>
          </a:p>
          <a:p>
            <a:r>
              <a:rPr lang="en-US" dirty="0" smtClean="0"/>
              <a:t>Coaxial</a:t>
            </a:r>
          </a:p>
          <a:p>
            <a:r>
              <a:rPr lang="en-US" dirty="0" smtClean="0"/>
              <a:t>Noah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Long </a:t>
            </a:r>
            <a:r>
              <a:rPr lang="en-US" u="sng" dirty="0" err="1" smtClean="0"/>
              <a:t>o</a:t>
            </a:r>
            <a:r>
              <a:rPr lang="en-US" u="sng" dirty="0" smtClean="0"/>
              <a:t> sound</a:t>
            </a:r>
          </a:p>
          <a:p>
            <a:r>
              <a:rPr lang="en-US" dirty="0" smtClean="0"/>
              <a:t>Toe</a:t>
            </a:r>
          </a:p>
          <a:p>
            <a:r>
              <a:rPr lang="en-US" dirty="0" smtClean="0"/>
              <a:t>Doe</a:t>
            </a:r>
          </a:p>
          <a:p>
            <a:r>
              <a:rPr lang="en-US" dirty="0" smtClean="0"/>
              <a:t>roe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u="sng" dirty="0" smtClean="0"/>
              <a:t>Exception</a:t>
            </a:r>
            <a:r>
              <a:rPr lang="en-US" dirty="0" smtClean="0"/>
              <a:t>- long </a:t>
            </a:r>
            <a:r>
              <a:rPr lang="en-US" dirty="0" err="1" smtClean="0"/>
              <a:t>u</a:t>
            </a:r>
            <a:endParaRPr lang="en-US" dirty="0" smtClean="0"/>
          </a:p>
          <a:p>
            <a:r>
              <a:rPr lang="en-US" dirty="0" smtClean="0"/>
              <a:t>shoe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</a:t>
            </a:r>
            <a:r>
              <a:rPr lang="en-US" dirty="0" err="1" smtClean="0"/>
              <a:t>i</a:t>
            </a:r>
            <a:r>
              <a:rPr lang="en-US" dirty="0" smtClean="0"/>
              <a:t>/ay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5268432"/>
          </a:xfrm>
        </p:spPr>
        <p:txBody>
          <a:bodyPr>
            <a:normAutofit/>
          </a:bodyPr>
          <a:lstStyle/>
          <a:p>
            <a:r>
              <a:rPr lang="en-US" u="sng" dirty="0" smtClean="0"/>
              <a:t>Middle- long a sound</a:t>
            </a:r>
          </a:p>
          <a:p>
            <a:r>
              <a:rPr lang="en-US" dirty="0" smtClean="0"/>
              <a:t>Paid</a:t>
            </a:r>
          </a:p>
          <a:p>
            <a:r>
              <a:rPr lang="en-US" dirty="0" smtClean="0"/>
              <a:t>Maid</a:t>
            </a:r>
          </a:p>
          <a:p>
            <a:r>
              <a:rPr lang="en-US" dirty="0" smtClean="0"/>
              <a:t>Rain</a:t>
            </a:r>
          </a:p>
          <a:p>
            <a:r>
              <a:rPr lang="en-US" dirty="0" smtClean="0"/>
              <a:t>Sailor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5268433"/>
          </a:xfrm>
        </p:spPr>
        <p:txBody>
          <a:bodyPr>
            <a:normAutofit/>
          </a:bodyPr>
          <a:lstStyle/>
          <a:p>
            <a:r>
              <a:rPr lang="en-US" u="sng" dirty="0" smtClean="0"/>
              <a:t>Final- long a sound</a:t>
            </a:r>
          </a:p>
          <a:p>
            <a:r>
              <a:rPr lang="en-US" dirty="0" smtClean="0"/>
              <a:t>Pay</a:t>
            </a:r>
          </a:p>
          <a:p>
            <a:r>
              <a:rPr lang="en-US" dirty="0" smtClean="0"/>
              <a:t>May</a:t>
            </a:r>
          </a:p>
          <a:p>
            <a:r>
              <a:rPr lang="en-US" dirty="0" smtClean="0"/>
              <a:t>Play</a:t>
            </a:r>
          </a:p>
          <a:p>
            <a:r>
              <a:rPr lang="en-US" dirty="0" smtClean="0"/>
              <a:t>Stay</a:t>
            </a:r>
          </a:p>
          <a:p>
            <a:endParaRPr lang="en-US" dirty="0" smtClean="0"/>
          </a:p>
          <a:p>
            <a:r>
              <a:rPr lang="en-US" u="sng" dirty="0" smtClean="0"/>
              <a:t>Exception- short </a:t>
            </a:r>
            <a:r>
              <a:rPr lang="en-US" u="sng" dirty="0" err="1" smtClean="0"/>
              <a:t>e</a:t>
            </a:r>
            <a:endParaRPr lang="en-US" u="sng" dirty="0" smtClean="0"/>
          </a:p>
          <a:p>
            <a:r>
              <a:rPr lang="en-US" dirty="0" smtClean="0"/>
              <a:t>Said</a:t>
            </a:r>
          </a:p>
          <a:p>
            <a:r>
              <a:rPr lang="en-US" dirty="0" smtClean="0"/>
              <a:t>again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</a:t>
            </a:r>
            <a:r>
              <a:rPr lang="en-US" dirty="0" err="1" smtClean="0"/>
              <a:t>i/oy</a:t>
            </a:r>
            <a:r>
              <a:rPr lang="en-US" dirty="0" smtClean="0"/>
              <a:t>- </a:t>
            </a:r>
            <a:r>
              <a:rPr lang="en-US" dirty="0" err="1" smtClean="0"/>
              <a:t>dipthong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Middle</a:t>
            </a:r>
          </a:p>
          <a:p>
            <a:r>
              <a:rPr lang="en-US" dirty="0" smtClean="0"/>
              <a:t>Oil</a:t>
            </a:r>
          </a:p>
          <a:p>
            <a:r>
              <a:rPr lang="en-US" dirty="0" smtClean="0"/>
              <a:t>Coin</a:t>
            </a:r>
          </a:p>
          <a:p>
            <a:r>
              <a:rPr lang="en-US" dirty="0" smtClean="0"/>
              <a:t>Spoil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u="sng" dirty="0" smtClean="0"/>
              <a:t>Final</a:t>
            </a:r>
          </a:p>
          <a:p>
            <a:r>
              <a:rPr lang="en-US" dirty="0" smtClean="0"/>
              <a:t>Soy</a:t>
            </a:r>
          </a:p>
          <a:p>
            <a:r>
              <a:rPr lang="en-US" dirty="0" smtClean="0"/>
              <a:t>Royal</a:t>
            </a:r>
          </a:p>
          <a:p>
            <a:r>
              <a:rPr lang="en-US" dirty="0" smtClean="0"/>
              <a:t>boy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Exception</a:t>
            </a:r>
            <a:r>
              <a:rPr lang="en-US" dirty="0" smtClean="0"/>
              <a:t>- French</a:t>
            </a:r>
          </a:p>
          <a:p>
            <a:r>
              <a:rPr lang="en-US" dirty="0" smtClean="0"/>
              <a:t>croissant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Long </a:t>
            </a:r>
            <a:r>
              <a:rPr lang="en-US" u="sng" dirty="0" err="1" smtClean="0"/>
              <a:t>u</a:t>
            </a:r>
            <a:r>
              <a:rPr lang="en-US" u="sng" dirty="0" smtClean="0"/>
              <a:t> sound</a:t>
            </a:r>
          </a:p>
          <a:p>
            <a:r>
              <a:rPr lang="en-US" dirty="0" smtClean="0"/>
              <a:t>Suit</a:t>
            </a:r>
          </a:p>
          <a:p>
            <a:r>
              <a:rPr lang="en-US" dirty="0" smtClean="0"/>
              <a:t>Juice</a:t>
            </a:r>
          </a:p>
          <a:p>
            <a:r>
              <a:rPr lang="en-US" dirty="0" err="1" smtClean="0"/>
              <a:t>friut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u="sng" dirty="0" smtClean="0"/>
              <a:t>Short </a:t>
            </a:r>
            <a:r>
              <a:rPr lang="en-US" u="sng" dirty="0" err="1" smtClean="0"/>
              <a:t>i</a:t>
            </a:r>
            <a:r>
              <a:rPr lang="en-US" u="sng" dirty="0" smtClean="0"/>
              <a:t> sound</a:t>
            </a:r>
          </a:p>
          <a:p>
            <a:r>
              <a:rPr lang="en-US" dirty="0" smtClean="0"/>
              <a:t>Built</a:t>
            </a:r>
          </a:p>
          <a:p>
            <a:r>
              <a:rPr lang="en-US" dirty="0" smtClean="0"/>
              <a:t>Guild</a:t>
            </a:r>
          </a:p>
          <a:p>
            <a:r>
              <a:rPr lang="en-US" dirty="0" smtClean="0"/>
              <a:t>Building</a:t>
            </a:r>
          </a:p>
          <a:p>
            <a:endParaRPr lang="en-US" dirty="0" smtClean="0"/>
          </a:p>
          <a:p>
            <a:r>
              <a:rPr lang="en-US" u="sng" dirty="0" err="1" smtClean="0"/>
              <a:t>Dipthong</a:t>
            </a:r>
            <a:endParaRPr lang="en-US" u="sng" dirty="0" smtClean="0"/>
          </a:p>
          <a:p>
            <a:r>
              <a:rPr lang="en-US" dirty="0" smtClean="0"/>
              <a:t>ruin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sz="4000" dirty="0" smtClean="0"/>
              <a:t>The sixth sick sheik's sixth sheep's sick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uy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Long </a:t>
            </a:r>
            <a:r>
              <a:rPr lang="en-US" u="sng" dirty="0" err="1" smtClean="0"/>
              <a:t>i</a:t>
            </a:r>
            <a:r>
              <a:rPr lang="en-US" u="sng" dirty="0" smtClean="0"/>
              <a:t> sound</a:t>
            </a:r>
          </a:p>
          <a:p>
            <a:r>
              <a:rPr lang="en-US" dirty="0" smtClean="0"/>
              <a:t>Buy</a:t>
            </a:r>
          </a:p>
          <a:p>
            <a:r>
              <a:rPr lang="en-US" dirty="0" smtClean="0"/>
              <a:t>Try</a:t>
            </a:r>
          </a:p>
          <a:p>
            <a:r>
              <a:rPr lang="en-US" dirty="0" smtClean="0"/>
              <a:t>Guy</a:t>
            </a:r>
          </a:p>
          <a:p>
            <a:r>
              <a:rPr lang="en-US" dirty="0" smtClean="0"/>
              <a:t>buyer</a:t>
            </a:r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Long </a:t>
            </a:r>
            <a:r>
              <a:rPr lang="en-US" u="sng" dirty="0" err="1" smtClean="0"/>
              <a:t>u</a:t>
            </a:r>
            <a:r>
              <a:rPr lang="en-US" u="sng" dirty="0" smtClean="0"/>
              <a:t> sound</a:t>
            </a:r>
          </a:p>
          <a:p>
            <a:r>
              <a:rPr lang="en-US" dirty="0" smtClean="0"/>
              <a:t>True</a:t>
            </a:r>
          </a:p>
          <a:p>
            <a:r>
              <a:rPr lang="en-US" dirty="0" smtClean="0"/>
              <a:t>Blue</a:t>
            </a:r>
          </a:p>
          <a:p>
            <a:r>
              <a:rPr lang="en-US" dirty="0" smtClean="0"/>
              <a:t>glue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u="sng" dirty="0" smtClean="0"/>
              <a:t>Exceptions</a:t>
            </a:r>
          </a:p>
          <a:p>
            <a:r>
              <a:rPr lang="en-US" dirty="0" smtClean="0"/>
              <a:t>Guess</a:t>
            </a:r>
          </a:p>
          <a:p>
            <a:r>
              <a:rPr lang="en-US" dirty="0" smtClean="0"/>
              <a:t>Vague</a:t>
            </a:r>
          </a:p>
          <a:p>
            <a:r>
              <a:rPr lang="en-US" dirty="0" smtClean="0"/>
              <a:t>League</a:t>
            </a:r>
          </a:p>
          <a:p>
            <a:r>
              <a:rPr lang="en-US" dirty="0" smtClean="0"/>
              <a:t>rogue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</a:t>
            </a:r>
            <a:r>
              <a:rPr lang="en-US" dirty="0" err="1" smtClean="0"/>
              <a:t>u</a:t>
            </a:r>
            <a:r>
              <a:rPr lang="en-US" dirty="0" err="1" smtClean="0"/>
              <a:t>/ew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Long </a:t>
            </a:r>
            <a:r>
              <a:rPr lang="en-US" u="sng" dirty="0" err="1" smtClean="0"/>
              <a:t>u</a:t>
            </a:r>
            <a:r>
              <a:rPr lang="en-US" u="sng" dirty="0" smtClean="0"/>
              <a:t> sound</a:t>
            </a:r>
          </a:p>
          <a:p>
            <a:r>
              <a:rPr lang="en-US" dirty="0" smtClean="0"/>
              <a:t>Neuter</a:t>
            </a:r>
          </a:p>
          <a:p>
            <a:r>
              <a:rPr lang="en-US" dirty="0" smtClean="0"/>
              <a:t>Pneumonia</a:t>
            </a:r>
          </a:p>
          <a:p>
            <a:r>
              <a:rPr lang="en-US" dirty="0" smtClean="0"/>
              <a:t>Blew</a:t>
            </a:r>
          </a:p>
          <a:p>
            <a:r>
              <a:rPr lang="en-US" dirty="0" smtClean="0"/>
              <a:t>Few</a:t>
            </a:r>
          </a:p>
          <a:p>
            <a:r>
              <a:rPr lang="en-US" dirty="0" smtClean="0"/>
              <a:t>New</a:t>
            </a:r>
          </a:p>
          <a:p>
            <a:endParaRPr lang="en-US" dirty="0" smtClean="0"/>
          </a:p>
          <a:p>
            <a:r>
              <a:rPr lang="en-US" u="sng" dirty="0" smtClean="0"/>
              <a:t>Exception</a:t>
            </a:r>
            <a:r>
              <a:rPr lang="en-US" dirty="0" smtClean="0"/>
              <a:t>- sew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</a:t>
            </a:r>
            <a:r>
              <a:rPr lang="en-US" dirty="0" smtClean="0"/>
              <a:t>u/aw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Pronounced like “</a:t>
            </a:r>
            <a:r>
              <a:rPr lang="en-US" u="sng" dirty="0" err="1" smtClean="0"/>
              <a:t>awwwww</a:t>
            </a:r>
            <a:r>
              <a:rPr lang="en-US" u="sng" dirty="0" smtClean="0"/>
              <a:t>” (something cute!)</a:t>
            </a:r>
          </a:p>
          <a:p>
            <a:r>
              <a:rPr lang="en-US" dirty="0" smtClean="0"/>
              <a:t>Caught</a:t>
            </a:r>
          </a:p>
          <a:p>
            <a:r>
              <a:rPr lang="en-US" dirty="0" smtClean="0"/>
              <a:t>Taught</a:t>
            </a:r>
          </a:p>
          <a:p>
            <a:r>
              <a:rPr lang="en-US" dirty="0" smtClean="0"/>
              <a:t>Lawn</a:t>
            </a:r>
          </a:p>
          <a:p>
            <a:r>
              <a:rPr lang="en-US" dirty="0" smtClean="0"/>
              <a:t>Hawk</a:t>
            </a:r>
          </a:p>
          <a:p>
            <a:r>
              <a:rPr lang="en-US" dirty="0" smtClean="0"/>
              <a:t>Saw</a:t>
            </a:r>
          </a:p>
          <a:p>
            <a:r>
              <a:rPr lang="en-US" dirty="0" smtClean="0"/>
              <a:t>Gnaw</a:t>
            </a:r>
          </a:p>
          <a:p>
            <a:r>
              <a:rPr lang="en-US" dirty="0" smtClean="0"/>
              <a:t>Craw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After </a:t>
            </a:r>
            <a:r>
              <a:rPr lang="en-US" u="sng" dirty="0" err="1" smtClean="0"/>
              <a:t>g</a:t>
            </a:r>
            <a:r>
              <a:rPr lang="en-US" u="sng" dirty="0" smtClean="0"/>
              <a:t>- </a:t>
            </a:r>
            <a:r>
              <a:rPr lang="en-US" u="sng" dirty="0" err="1" smtClean="0"/>
              <a:t>Dipthong</a:t>
            </a:r>
            <a:endParaRPr lang="en-US" u="sng" dirty="0" smtClean="0"/>
          </a:p>
          <a:p>
            <a:r>
              <a:rPr lang="en-US" dirty="0" smtClean="0"/>
              <a:t>Geography</a:t>
            </a:r>
          </a:p>
          <a:p>
            <a:r>
              <a:rPr lang="en-US" dirty="0" smtClean="0"/>
              <a:t>Geology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u="sng" dirty="0" smtClean="0"/>
              <a:t>Before </a:t>
            </a:r>
            <a:r>
              <a:rPr lang="en-US" u="sng" dirty="0" err="1" smtClean="0"/>
              <a:t>r</a:t>
            </a:r>
            <a:r>
              <a:rPr lang="en-US" u="sng" dirty="0" smtClean="0"/>
              <a:t>- “or”</a:t>
            </a:r>
          </a:p>
          <a:p>
            <a:r>
              <a:rPr lang="en-US" dirty="0" smtClean="0"/>
              <a:t>George</a:t>
            </a:r>
          </a:p>
          <a:p>
            <a:r>
              <a:rPr lang="en-US" dirty="0" smtClean="0"/>
              <a:t>Georgia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</a:t>
            </a:r>
            <a:r>
              <a:rPr lang="en-US" dirty="0" err="1" smtClean="0"/>
              <a:t>i/ey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5268433"/>
          </a:xfrm>
        </p:spPr>
        <p:txBody>
          <a:bodyPr>
            <a:normAutofit/>
          </a:bodyPr>
          <a:lstStyle/>
          <a:p>
            <a:r>
              <a:rPr lang="en-US" u="sng" dirty="0" smtClean="0"/>
              <a:t>After </a:t>
            </a:r>
            <a:r>
              <a:rPr lang="en-US" u="sng" dirty="0" err="1" smtClean="0"/>
              <a:t>c</a:t>
            </a:r>
            <a:r>
              <a:rPr lang="en-US" u="sng" dirty="0" smtClean="0"/>
              <a:t>- long </a:t>
            </a:r>
            <a:r>
              <a:rPr lang="en-US" u="sng" dirty="0" err="1" smtClean="0"/>
              <a:t>e</a:t>
            </a:r>
            <a:r>
              <a:rPr lang="en-US" u="sng" dirty="0" smtClean="0"/>
              <a:t> sound</a:t>
            </a:r>
          </a:p>
          <a:p>
            <a:r>
              <a:rPr lang="en-US" dirty="0" smtClean="0"/>
              <a:t>Receive</a:t>
            </a:r>
          </a:p>
          <a:p>
            <a:r>
              <a:rPr lang="en-US" dirty="0" smtClean="0"/>
              <a:t>Receipt</a:t>
            </a:r>
          </a:p>
          <a:p>
            <a:r>
              <a:rPr lang="en-US" dirty="0" smtClean="0"/>
              <a:t>Deceive</a:t>
            </a:r>
          </a:p>
          <a:p>
            <a:endParaRPr lang="en-US" dirty="0" smtClean="0"/>
          </a:p>
          <a:p>
            <a:r>
              <a:rPr lang="en-US" u="sng" dirty="0" smtClean="0"/>
              <a:t>Final- long a</a:t>
            </a:r>
          </a:p>
          <a:p>
            <a:r>
              <a:rPr lang="en-US" dirty="0" smtClean="0"/>
              <a:t>They</a:t>
            </a:r>
          </a:p>
          <a:p>
            <a:r>
              <a:rPr lang="en-US" dirty="0" smtClean="0"/>
              <a:t>Grey</a:t>
            </a:r>
          </a:p>
          <a:p>
            <a:r>
              <a:rPr lang="en-US" dirty="0" smtClean="0"/>
              <a:t>Prey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5268432"/>
          </a:xfrm>
        </p:spPr>
        <p:txBody>
          <a:bodyPr>
            <a:normAutofit/>
          </a:bodyPr>
          <a:lstStyle/>
          <a:p>
            <a:r>
              <a:rPr lang="en-US" u="sng" dirty="0" smtClean="0"/>
              <a:t>Before </a:t>
            </a:r>
            <a:r>
              <a:rPr lang="en-US" u="sng" dirty="0" err="1" smtClean="0"/>
              <a:t>gh</a:t>
            </a:r>
            <a:r>
              <a:rPr lang="en-US" u="sng" dirty="0" smtClean="0"/>
              <a:t>- long a </a:t>
            </a:r>
          </a:p>
          <a:p>
            <a:r>
              <a:rPr lang="en-US" dirty="0" smtClean="0"/>
              <a:t>Their</a:t>
            </a:r>
          </a:p>
          <a:p>
            <a:r>
              <a:rPr lang="en-US" dirty="0" smtClean="0"/>
              <a:t>Neighbor</a:t>
            </a:r>
          </a:p>
          <a:p>
            <a:r>
              <a:rPr lang="en-US" dirty="0" smtClean="0"/>
              <a:t>Weigh</a:t>
            </a:r>
          </a:p>
          <a:p>
            <a:endParaRPr lang="en-US" dirty="0" smtClean="0"/>
          </a:p>
          <a:p>
            <a:r>
              <a:rPr lang="en-US" u="sng" dirty="0" smtClean="0"/>
              <a:t>Exception- long </a:t>
            </a:r>
            <a:r>
              <a:rPr lang="en-US" u="sng" dirty="0" err="1" smtClean="0"/>
              <a:t>e</a:t>
            </a:r>
            <a:endParaRPr lang="en-US" u="sng" dirty="0" smtClean="0"/>
          </a:p>
          <a:p>
            <a:r>
              <a:rPr lang="en-US" dirty="0" smtClean="0"/>
              <a:t>Weird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</a:t>
            </a:r>
            <a:r>
              <a:rPr lang="en-US" dirty="0" err="1" smtClean="0"/>
              <a:t>a/io/ious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Stressed long a, schwa</a:t>
            </a:r>
          </a:p>
          <a:p>
            <a:r>
              <a:rPr lang="en-US" dirty="0" smtClean="0"/>
              <a:t>Bias</a:t>
            </a:r>
          </a:p>
          <a:p>
            <a:r>
              <a:rPr lang="en-US" dirty="0" smtClean="0"/>
              <a:t>Dial</a:t>
            </a:r>
          </a:p>
          <a:p>
            <a:r>
              <a:rPr lang="en-US" dirty="0" smtClean="0"/>
              <a:t>Diary</a:t>
            </a:r>
          </a:p>
          <a:p>
            <a:r>
              <a:rPr lang="en-US" dirty="0" smtClean="0"/>
              <a:t>Riot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589567"/>
            <a:ext cx="4235301" cy="4572000"/>
          </a:xfrm>
        </p:spPr>
        <p:txBody>
          <a:bodyPr/>
          <a:lstStyle/>
          <a:p>
            <a:r>
              <a:rPr lang="en-US" u="sng" dirty="0" smtClean="0"/>
              <a:t>Stressed long </a:t>
            </a:r>
            <a:r>
              <a:rPr lang="en-US" u="sng" dirty="0" err="1" smtClean="0"/>
              <a:t>e</a:t>
            </a:r>
            <a:r>
              <a:rPr lang="en-US" u="sng" dirty="0" smtClean="0"/>
              <a:t>, short a</a:t>
            </a:r>
          </a:p>
          <a:p>
            <a:r>
              <a:rPr lang="en-US" dirty="0" smtClean="0"/>
              <a:t>Maniac</a:t>
            </a:r>
          </a:p>
          <a:p>
            <a:r>
              <a:rPr lang="en-US" dirty="0" smtClean="0"/>
              <a:t>Radial</a:t>
            </a:r>
          </a:p>
          <a:p>
            <a:r>
              <a:rPr lang="en-US" dirty="0" smtClean="0"/>
              <a:t>Radiant</a:t>
            </a:r>
          </a:p>
          <a:p>
            <a:endParaRPr lang="en-US" dirty="0" smtClean="0"/>
          </a:p>
          <a:p>
            <a:r>
              <a:rPr lang="en-US" dirty="0" smtClean="0"/>
              <a:t>Serious</a:t>
            </a:r>
          </a:p>
          <a:p>
            <a:r>
              <a:rPr lang="en-US" dirty="0" smtClean="0"/>
              <a:t>Various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igh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Long </a:t>
            </a:r>
            <a:r>
              <a:rPr lang="en-US" u="sng" dirty="0" err="1" smtClean="0"/>
              <a:t>i</a:t>
            </a:r>
            <a:r>
              <a:rPr lang="en-US" u="sng" dirty="0" smtClean="0"/>
              <a:t> sound</a:t>
            </a:r>
          </a:p>
          <a:p>
            <a:r>
              <a:rPr lang="en-US" dirty="0" smtClean="0"/>
              <a:t>Light</a:t>
            </a:r>
          </a:p>
          <a:p>
            <a:r>
              <a:rPr lang="en-US" dirty="0" smtClean="0"/>
              <a:t>Bright</a:t>
            </a:r>
          </a:p>
          <a:p>
            <a:r>
              <a:rPr lang="en-US" dirty="0" smtClean="0"/>
              <a:t>Night</a:t>
            </a:r>
          </a:p>
          <a:p>
            <a:r>
              <a:rPr lang="en-US" dirty="0" smtClean="0"/>
              <a:t>Sight</a:t>
            </a:r>
          </a:p>
          <a:p>
            <a:r>
              <a:rPr lang="en-US" dirty="0" smtClean="0"/>
              <a:t>Sigh</a:t>
            </a:r>
          </a:p>
          <a:p>
            <a:r>
              <a:rPr lang="en-US" dirty="0" smtClean="0"/>
              <a:t>thigh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</a:t>
            </a:r>
            <a:r>
              <a:rPr lang="en-US" dirty="0" err="1" smtClean="0"/>
              <a:t>ion/sion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Pronounced as “shun”</a:t>
            </a:r>
          </a:p>
          <a:p>
            <a:r>
              <a:rPr lang="en-US" dirty="0" smtClean="0"/>
              <a:t>Invitation</a:t>
            </a:r>
          </a:p>
          <a:p>
            <a:r>
              <a:rPr lang="en-US" dirty="0" smtClean="0"/>
              <a:t>Compassion</a:t>
            </a:r>
          </a:p>
          <a:p>
            <a:r>
              <a:rPr lang="en-US" dirty="0" smtClean="0"/>
              <a:t>Graduation</a:t>
            </a:r>
          </a:p>
          <a:p>
            <a:r>
              <a:rPr lang="en-US" dirty="0" smtClean="0"/>
              <a:t>Initiation</a:t>
            </a:r>
          </a:p>
          <a:p>
            <a:r>
              <a:rPr lang="en-US" dirty="0" smtClean="0"/>
              <a:t>Passion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R-controlled vowels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5268432"/>
          </a:xfrm>
        </p:spPr>
        <p:txBody>
          <a:bodyPr/>
          <a:lstStyle/>
          <a:p>
            <a:r>
              <a:rPr lang="en-US" u="sng" dirty="0" err="1" smtClean="0"/>
              <a:t>er</a:t>
            </a:r>
            <a:r>
              <a:rPr lang="en-US" u="sng" dirty="0" smtClean="0"/>
              <a:t>, </a:t>
            </a:r>
            <a:r>
              <a:rPr lang="en-US" u="sng" dirty="0" err="1" smtClean="0"/>
              <a:t>ur</a:t>
            </a:r>
            <a:r>
              <a:rPr lang="en-US" u="sng" dirty="0" smtClean="0"/>
              <a:t>, </a:t>
            </a:r>
            <a:r>
              <a:rPr lang="en-US" u="sng" dirty="0" err="1" smtClean="0"/>
              <a:t>ir</a:t>
            </a:r>
            <a:r>
              <a:rPr lang="en-US" u="sng" dirty="0" smtClean="0"/>
              <a:t>- same sound like “</a:t>
            </a:r>
            <a:r>
              <a:rPr lang="en-US" u="sng" dirty="0" err="1" smtClean="0"/>
              <a:t>grrrrr</a:t>
            </a:r>
            <a:r>
              <a:rPr lang="en-US" u="sng" dirty="0" smtClean="0"/>
              <a:t>”</a:t>
            </a:r>
          </a:p>
          <a:p>
            <a:r>
              <a:rPr lang="en-US" dirty="0" smtClean="0"/>
              <a:t>Sister</a:t>
            </a:r>
          </a:p>
          <a:p>
            <a:r>
              <a:rPr lang="en-US" dirty="0" smtClean="0"/>
              <a:t>Baker</a:t>
            </a:r>
          </a:p>
          <a:p>
            <a:r>
              <a:rPr lang="en-US" dirty="0" smtClean="0"/>
              <a:t>Birthday</a:t>
            </a:r>
          </a:p>
          <a:p>
            <a:r>
              <a:rPr lang="en-US" dirty="0" smtClean="0"/>
              <a:t>Girl</a:t>
            </a:r>
          </a:p>
          <a:p>
            <a:r>
              <a:rPr lang="en-US" dirty="0" smtClean="0"/>
              <a:t>Curly</a:t>
            </a:r>
          </a:p>
          <a:p>
            <a:r>
              <a:rPr lang="en-US" dirty="0" smtClean="0"/>
              <a:t>hur</a:t>
            </a:r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495800" y="1589566"/>
            <a:ext cx="4235301" cy="5268433"/>
          </a:xfrm>
        </p:spPr>
        <p:txBody>
          <a:bodyPr/>
          <a:lstStyle/>
          <a:p>
            <a:r>
              <a:rPr lang="en-US" u="sng" dirty="0" err="1" smtClean="0"/>
              <a:t>ar</a:t>
            </a:r>
            <a:r>
              <a:rPr lang="en-US" u="sng" dirty="0" smtClean="0"/>
              <a:t>- “</a:t>
            </a:r>
            <a:r>
              <a:rPr lang="en-US" u="sng" dirty="0" err="1" smtClean="0"/>
              <a:t>arrrr</a:t>
            </a:r>
            <a:r>
              <a:rPr lang="en-US" u="sng" dirty="0" smtClean="0"/>
              <a:t>” like a pirate</a:t>
            </a:r>
          </a:p>
          <a:p>
            <a:r>
              <a:rPr lang="en-US" dirty="0" smtClean="0"/>
              <a:t>Car </a:t>
            </a:r>
          </a:p>
          <a:p>
            <a:r>
              <a:rPr lang="en-US" dirty="0" smtClean="0"/>
              <a:t>Star</a:t>
            </a:r>
          </a:p>
          <a:p>
            <a:r>
              <a:rPr lang="en-US" dirty="0" err="1" smtClean="0"/>
              <a:t>Parkinglot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or- like the </a:t>
            </a:r>
            <a:r>
              <a:rPr lang="en-US" u="sng" dirty="0" smtClean="0"/>
              <a:t>O</a:t>
            </a:r>
            <a:r>
              <a:rPr lang="en-US" u="sng" dirty="0" smtClean="0"/>
              <a:t>reo cookies</a:t>
            </a:r>
          </a:p>
          <a:p>
            <a:r>
              <a:rPr lang="en-US" dirty="0" smtClean="0"/>
              <a:t>Floor</a:t>
            </a:r>
          </a:p>
          <a:p>
            <a:r>
              <a:rPr lang="en-US" dirty="0" smtClean="0"/>
              <a:t>More</a:t>
            </a:r>
          </a:p>
          <a:p>
            <a:r>
              <a:rPr lang="en-US" dirty="0" smtClean="0"/>
              <a:t>Orphan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b="1" dirty="0" smtClean="0"/>
              <a:t>According to MIT researchers, the most difficult phrase to spit out </a:t>
            </a:r>
            <a:r>
              <a:rPr b="1" dirty="0" smtClean="0"/>
              <a:t>is</a:t>
            </a:r>
            <a:r>
              <a:rPr lang="en-US" b="1" dirty="0" smtClean="0"/>
              <a:t>:</a:t>
            </a:r>
          </a:p>
          <a:p>
            <a:endParaRPr lang="en-US" b="1" dirty="0" smtClean="0"/>
          </a:p>
          <a:p>
            <a:r>
              <a:rPr sz="4400" b="1" dirty="0" smtClean="0"/>
              <a:t>pad </a:t>
            </a:r>
            <a:r>
              <a:rPr sz="4400" b="1" dirty="0" smtClean="0"/>
              <a:t>kid poured curd pulled </a:t>
            </a:r>
            <a:r>
              <a:rPr sz="4400" b="1" dirty="0" smtClean="0"/>
              <a:t>cod</a:t>
            </a:r>
            <a:endParaRPr lang="en-US" sz="4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1 Imagen" descr="color vowel char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2000"/>
              <a:t/>
            </a:r>
            <a:br>
              <a:rPr lang="es-ES" sz="2000"/>
            </a:br>
            <a:r>
              <a:rPr lang="en-US" sz="2000"/>
              <a:t> </a:t>
            </a:r>
            <a:r>
              <a:rPr lang="es-ES" sz="3600"/>
              <a:t/>
            </a:r>
            <a:br>
              <a:rPr lang="es-ES" sz="3600"/>
            </a:br>
            <a:endParaRPr lang="en-US" sz="3600"/>
          </a:p>
        </p:txBody>
      </p:sp>
      <p:sp>
        <p:nvSpPr>
          <p:cNvPr id="17412" name="6 Rectángulo"/>
          <p:cNvSpPr>
            <a:spLocks noChangeArrowheads="1"/>
          </p:cNvSpPr>
          <p:nvPr/>
        </p:nvSpPr>
        <p:spPr bwMode="auto">
          <a:xfrm>
            <a:off x="609600" y="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The Color Vowel Chart is a teaching tool to help students focus on the stressed vowel in the stressed syllable. It represents the </a:t>
            </a:r>
            <a:r>
              <a:rPr lang="en-US" b="1" dirty="0"/>
              <a:t>15 vowel sounds in American English with two key words: a color adjective and a noun. You can find this online at </a:t>
            </a:r>
            <a:r>
              <a:rPr lang="en-US" b="1" dirty="0" err="1"/>
              <a:t>www.colorvowelchart.org</a:t>
            </a:r>
            <a:r>
              <a:rPr lang="en-US" b="1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So, how can we teach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Slowly over time! Don’t bombard your students like I bombarded you! </a:t>
            </a:r>
          </a:p>
          <a:p>
            <a:r>
              <a:rPr lang="en-US" dirty="0" smtClean="0"/>
              <a:t>Maybe one vowel team a day?</a:t>
            </a:r>
          </a:p>
          <a:p>
            <a:r>
              <a:rPr lang="en-US" dirty="0" smtClean="0"/>
              <a:t>Teach if you hear they are having a particular problem.</a:t>
            </a:r>
          </a:p>
          <a:p>
            <a:r>
              <a:rPr lang="en-US" dirty="0" smtClean="0"/>
              <a:t>Answer questions students have.</a:t>
            </a:r>
          </a:p>
          <a:p>
            <a:endParaRPr lang="en-US" dirty="0" smtClean="0"/>
          </a:p>
          <a:p>
            <a:r>
              <a:rPr lang="en-US" dirty="0" smtClean="0"/>
              <a:t>But, definitely directly teach the basic vowels and the two different sounds for each!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5602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Categorizing activity!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Take a handful of cards and categorize them. You can use the Color Vowel Chart or short and long vowel sounds to make different piles</a:t>
            </a:r>
          </a:p>
          <a:p>
            <a:endParaRPr lang="en-US" dirty="0" smtClean="0"/>
          </a:p>
          <a:p>
            <a:r>
              <a:rPr lang="en-US" dirty="0" smtClean="0"/>
              <a:t>Work with a partner! 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1 Imagen" descr="color vowel char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2000"/>
              <a:t/>
            </a:r>
            <a:br>
              <a:rPr lang="es-ES" sz="2000"/>
            </a:br>
            <a:r>
              <a:rPr lang="en-US" sz="2000"/>
              <a:t> </a:t>
            </a:r>
            <a:r>
              <a:rPr lang="es-ES" sz="3600"/>
              <a:t/>
            </a:r>
            <a:br>
              <a:rPr lang="es-ES" sz="3600"/>
            </a:br>
            <a:endParaRPr lang="en-US" sz="3600"/>
          </a:p>
        </p:txBody>
      </p:sp>
      <p:sp>
        <p:nvSpPr>
          <p:cNvPr id="17412" name="6 Rectángulo"/>
          <p:cNvSpPr>
            <a:spLocks noChangeArrowheads="1"/>
          </p:cNvSpPr>
          <p:nvPr/>
        </p:nvSpPr>
        <p:spPr bwMode="auto">
          <a:xfrm>
            <a:off x="609600" y="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The Color Vowel Chart is a teaching tool to help students focus on the stressed vowel in the stressed syllable. It represents the </a:t>
            </a:r>
            <a:r>
              <a:rPr lang="en-US" b="1" dirty="0"/>
              <a:t>15 vowel sounds in American English with two key words: a color adjective and a noun. You can find this online at </a:t>
            </a:r>
            <a:r>
              <a:rPr lang="en-US" b="1" dirty="0" err="1"/>
              <a:t>www.colorvowelchart.org</a:t>
            </a:r>
            <a:r>
              <a:rPr lang="en-US" b="1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 Vowel Word Lists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student receives a word list</a:t>
            </a:r>
          </a:p>
          <a:p>
            <a:endParaRPr lang="en-US" dirty="0" smtClean="0"/>
          </a:p>
          <a:p>
            <a:r>
              <a:rPr lang="en-US" dirty="0" smtClean="0"/>
              <a:t>Teacher dictates words and students identify where the word goes on the grid. They then underline the stressed syllable.</a:t>
            </a:r>
          </a:p>
          <a:p>
            <a:endParaRPr lang="en-US" dirty="0" smtClean="0"/>
          </a:p>
          <a:p>
            <a:r>
              <a:rPr lang="en-US" dirty="0" smtClean="0"/>
              <a:t>Ex. P</a:t>
            </a:r>
            <a:r>
              <a:rPr lang="en-US" u="sng" dirty="0" smtClean="0"/>
              <a:t>ea</a:t>
            </a:r>
            <a:r>
              <a:rPr lang="en-US" dirty="0" smtClean="0"/>
              <a:t>ches goes in Green Tea 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 Sounds of the Alphabet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Low levels- teach the vowel sounds with the alphabet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 Vowel Gallery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Use color-printed pages to make a gallery of color words along with other words to help students remember new vocabulary and important pronunciation of words!</a:t>
            </a:r>
          </a:p>
          <a:p>
            <a:r>
              <a:rPr lang="en-US" sz="4000" dirty="0" err="1" smtClean="0"/>
              <a:t>c</a:t>
            </a:r>
            <a:r>
              <a:rPr lang="en-US" sz="4000" dirty="0" err="1" smtClean="0"/>
              <a:t>olorvowelchart.org</a:t>
            </a:r>
            <a:endParaRPr lang="en-US" sz="4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Teaching Pronunciation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Listen and repeat</a:t>
            </a:r>
          </a:p>
          <a:p>
            <a:r>
              <a:rPr lang="en-US" dirty="0" smtClean="0"/>
              <a:t>Isolation- of </a:t>
            </a:r>
            <a:r>
              <a:rPr lang="en-US" dirty="0" err="1" smtClean="0"/>
              <a:t>phonems</a:t>
            </a:r>
            <a:r>
              <a:rPr lang="en-US" dirty="0" smtClean="0"/>
              <a:t> (sounds)</a:t>
            </a:r>
          </a:p>
          <a:p>
            <a:r>
              <a:rPr lang="en-US" dirty="0" smtClean="0"/>
              <a:t>Minimal pairs- rat/rate   Tim/time    will/while</a:t>
            </a:r>
          </a:p>
          <a:p>
            <a:r>
              <a:rPr lang="en-US" dirty="0" smtClean="0"/>
              <a:t>Record and replay</a:t>
            </a:r>
          </a:p>
          <a:p>
            <a:r>
              <a:rPr lang="en-US" dirty="0" smtClean="0"/>
              <a:t>Use a mirror to see mouth.</a:t>
            </a:r>
          </a:p>
          <a:p>
            <a:r>
              <a:rPr lang="en-US" dirty="0" smtClean="0"/>
              <a:t>Use the phonetic alphabet- do you know it?</a:t>
            </a:r>
          </a:p>
          <a:p>
            <a:r>
              <a:rPr lang="en-US" dirty="0" smtClean="0"/>
              <a:t>Show a vowel diagram/grid</a:t>
            </a:r>
          </a:p>
          <a:p>
            <a:r>
              <a:rPr lang="en-US" dirty="0" smtClean="0"/>
              <a:t>Sing! It’s also lots of fun!</a:t>
            </a:r>
          </a:p>
          <a:p>
            <a:r>
              <a:rPr lang="en-US" dirty="0" err="1" smtClean="0"/>
              <a:t>Tounge</a:t>
            </a:r>
            <a:r>
              <a:rPr lang="en-US" dirty="0" smtClean="0"/>
              <a:t> twisters</a:t>
            </a:r>
          </a:p>
          <a:p>
            <a:r>
              <a:rPr lang="en-US" dirty="0" smtClean="0"/>
              <a:t>Target specific trouble sounds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Pronunciation Poem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b="1" u="sng" dirty="0" smtClean="0"/>
              <a:t>Brush Up On Your English</a:t>
            </a:r>
            <a:endParaRPr b="1" u="sng" dirty="0" smtClean="0"/>
          </a:p>
          <a:p>
            <a:pPr>
              <a:buNone/>
            </a:pPr>
            <a:r>
              <a:rPr lang="en-US" u="sng" dirty="0" smtClean="0"/>
              <a:t>http://www.wordsmith.org/awad/english2.html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will each get a part of the poem to look over. It is difficult! Don’t worry, try your best!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That’s all folks!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Thanks for your attention! There is lots more to discuss of pronunciation, but for </a:t>
            </a:r>
            <a:r>
              <a:rPr lang="en-US" smtClean="0"/>
              <a:t>another day!</a:t>
            </a:r>
          </a:p>
          <a:p>
            <a:endParaRPr lang="en-US" dirty="0" smtClean="0"/>
          </a:p>
          <a:p>
            <a:r>
              <a:rPr lang="en-US" dirty="0" smtClean="0"/>
              <a:t>Have a great Christmas and a Happy New Year!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</a:t>
            </a:r>
            <a:r>
              <a:rPr lang="en-US" dirty="0" err="1" smtClean="0"/>
              <a:t>imberlykern.weebly.com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Now,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/>
          <a:lstStyle/>
          <a:p>
            <a:r>
              <a:rPr lang="en-US" dirty="0" smtClean="0"/>
              <a:t>that we have loosened up our mouths, it’s time to begin!</a:t>
            </a:r>
          </a:p>
          <a:p>
            <a:endParaRPr lang="en-US" dirty="0" smtClean="0"/>
          </a:p>
          <a:p>
            <a:r>
              <a:rPr lang="en-US" dirty="0" smtClean="0"/>
              <a:t>There are many many things to focus on in English pronunciation. You wanted a review of vowels!</a:t>
            </a:r>
          </a:p>
          <a:p>
            <a:endParaRPr lang="en-US" dirty="0" smtClean="0"/>
          </a:p>
          <a:p>
            <a:r>
              <a:rPr lang="en-US" dirty="0" smtClean="0"/>
              <a:t>The main vowels are…….. A, E, I, O, U, Y</a:t>
            </a:r>
          </a:p>
          <a:p>
            <a:endParaRPr lang="en-US" dirty="0" smtClean="0"/>
          </a:p>
          <a:p>
            <a:r>
              <a:rPr lang="en-US" dirty="0" smtClean="0"/>
              <a:t>But first……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Schwa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r>
              <a:rPr dirty="0" smtClean="0"/>
              <a:t>A </a:t>
            </a:r>
            <a:r>
              <a:rPr b="1" dirty="0" smtClean="0"/>
              <a:t>schwa</a:t>
            </a:r>
            <a:r>
              <a:rPr dirty="0" smtClean="0"/>
              <a:t> sound can be represented by any </a:t>
            </a:r>
            <a:r>
              <a:rPr dirty="0" smtClean="0"/>
              <a:t>vowel</a:t>
            </a:r>
            <a:r>
              <a:rPr lang="en-US" dirty="0" smtClean="0"/>
              <a:t>.</a:t>
            </a:r>
          </a:p>
          <a:p>
            <a:r>
              <a:rPr dirty="0" smtClean="0"/>
              <a:t>The </a:t>
            </a:r>
            <a:r>
              <a:rPr b="1" dirty="0" smtClean="0"/>
              <a:t>schwa</a:t>
            </a:r>
            <a:r>
              <a:rPr dirty="0" smtClean="0"/>
              <a:t> is the vowel sound in many lightly pronounced </a:t>
            </a:r>
            <a:r>
              <a:rPr b="1" dirty="0" smtClean="0"/>
              <a:t>unaccented syllables </a:t>
            </a:r>
            <a:r>
              <a:rPr dirty="0" smtClean="0"/>
              <a:t>in words of more than one syllable. It is sometimes signified by the pronunciation </a:t>
            </a:r>
            <a:r>
              <a:rPr b="1" dirty="0" smtClean="0"/>
              <a:t>"uh" </a:t>
            </a:r>
            <a:r>
              <a:rPr dirty="0" smtClean="0"/>
              <a:t>or symbolized by</a:t>
            </a:r>
            <a:r>
              <a:rPr dirty="0" smtClean="0"/>
              <a:t> </a:t>
            </a:r>
            <a:r>
              <a:rPr b="1" dirty="0" smtClean="0"/>
              <a:t>ə</a:t>
            </a:r>
            <a:r>
              <a:rPr lang="en-US" b="1" dirty="0" smtClean="0"/>
              <a:t>. </a:t>
            </a:r>
            <a:endParaRPr dirty="0" smtClean="0"/>
          </a:p>
          <a:p>
            <a:r>
              <a:rPr dirty="0" smtClean="0"/>
              <a:t>The </a:t>
            </a:r>
            <a:r>
              <a:rPr b="1" dirty="0" smtClean="0"/>
              <a:t>a</a:t>
            </a:r>
            <a:r>
              <a:rPr dirty="0" smtClean="0"/>
              <a:t> is schwa in </a:t>
            </a:r>
            <a:r>
              <a:rPr b="1" dirty="0" smtClean="0"/>
              <a:t>adept</a:t>
            </a:r>
            <a:r>
              <a:rPr lang="en-US" b="1" dirty="0" smtClean="0"/>
              <a:t> </a:t>
            </a:r>
            <a:r>
              <a:rPr lang="en-US" dirty="0" smtClean="0"/>
              <a:t>or </a:t>
            </a:r>
            <a:r>
              <a:rPr lang="en-US" b="1" dirty="0" smtClean="0"/>
              <a:t>a pencil.</a:t>
            </a:r>
            <a:r>
              <a:rPr b="1" dirty="0" smtClean="0"/>
              <a:t> </a:t>
            </a:r>
            <a:endParaRPr dirty="0" smtClean="0"/>
          </a:p>
          <a:p>
            <a:r>
              <a:rPr dirty="0" smtClean="0"/>
              <a:t>The </a:t>
            </a:r>
            <a:r>
              <a:rPr b="1" dirty="0" smtClean="0"/>
              <a:t>e</a:t>
            </a:r>
            <a:r>
              <a:rPr dirty="0" smtClean="0"/>
              <a:t> is schwa in </a:t>
            </a:r>
            <a:r>
              <a:rPr b="1" dirty="0" smtClean="0"/>
              <a:t>synthesis. </a:t>
            </a:r>
            <a:endParaRPr dirty="0" smtClean="0"/>
          </a:p>
          <a:p>
            <a:r>
              <a:rPr dirty="0" smtClean="0"/>
              <a:t>The </a:t>
            </a:r>
            <a:r>
              <a:rPr b="1" dirty="0" smtClean="0"/>
              <a:t>i</a:t>
            </a:r>
            <a:r>
              <a:rPr dirty="0" smtClean="0"/>
              <a:t> is schwa in </a:t>
            </a:r>
            <a:r>
              <a:rPr b="1" dirty="0" smtClean="0"/>
              <a:t>decimal. </a:t>
            </a:r>
            <a:endParaRPr dirty="0" smtClean="0"/>
          </a:p>
          <a:p>
            <a:r>
              <a:rPr dirty="0" smtClean="0"/>
              <a:t>The </a:t>
            </a:r>
            <a:r>
              <a:rPr b="1" dirty="0" smtClean="0"/>
              <a:t>o</a:t>
            </a:r>
            <a:r>
              <a:rPr dirty="0" smtClean="0"/>
              <a:t> is schwa in </a:t>
            </a:r>
            <a:r>
              <a:rPr b="1" dirty="0" smtClean="0"/>
              <a:t>harmony. </a:t>
            </a:r>
            <a:endParaRPr dirty="0" smtClean="0"/>
          </a:p>
          <a:p>
            <a:r>
              <a:rPr dirty="0" smtClean="0"/>
              <a:t>The </a:t>
            </a:r>
            <a:r>
              <a:rPr b="1" dirty="0" smtClean="0"/>
              <a:t>u</a:t>
            </a:r>
            <a:r>
              <a:rPr dirty="0" smtClean="0"/>
              <a:t> is schwa in </a:t>
            </a:r>
            <a:r>
              <a:rPr b="1" dirty="0" smtClean="0"/>
              <a:t>medium. </a:t>
            </a:r>
            <a:endParaRPr dirty="0" smtClean="0"/>
          </a:p>
          <a:p>
            <a:r>
              <a:rPr dirty="0" smtClean="0"/>
              <a:t>The </a:t>
            </a:r>
            <a:r>
              <a:rPr b="1" dirty="0" smtClean="0"/>
              <a:t>y</a:t>
            </a:r>
            <a:r>
              <a:rPr dirty="0" smtClean="0"/>
              <a:t> is schwa in </a:t>
            </a:r>
            <a:r>
              <a:rPr b="1" dirty="0" smtClean="0"/>
              <a:t>syringe. </a:t>
            </a:r>
            <a:endParaRPr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Which vowel is the schwa?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Encyclopidia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Excellent</a:t>
            </a:r>
          </a:p>
          <a:p>
            <a:endParaRPr lang="en-US" dirty="0" smtClean="0"/>
          </a:p>
          <a:p>
            <a:r>
              <a:rPr lang="en-US" dirty="0" smtClean="0"/>
              <a:t>Banana</a:t>
            </a:r>
          </a:p>
          <a:p>
            <a:endParaRPr lang="en-US" dirty="0" smtClean="0"/>
          </a:p>
          <a:p>
            <a:r>
              <a:rPr lang="en-US" dirty="0" smtClean="0"/>
              <a:t>Experiment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American vs. British Schwa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schwa is WAY more common in British English</a:t>
            </a:r>
          </a:p>
          <a:p>
            <a:endParaRPr lang="en-US" dirty="0" smtClean="0"/>
          </a:p>
          <a:p>
            <a:r>
              <a:rPr lang="en-US" dirty="0" smtClean="0"/>
              <a:t>The best example is –</a:t>
            </a:r>
            <a:r>
              <a:rPr lang="en-US" dirty="0" err="1" smtClean="0"/>
              <a:t>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many brothers and sisters have you got?</a:t>
            </a:r>
          </a:p>
          <a:p>
            <a:r>
              <a:rPr lang="en-US" dirty="0" smtClean="0"/>
              <a:t>How many brothers and sisters do you have?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159</TotalTime>
  <Words>1258</Words>
  <Application>Microsoft Macintosh PowerPoint</Application>
  <PresentationFormat>On-screen Show (4:3)</PresentationFormat>
  <Paragraphs>467</Paragraphs>
  <Slides>50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Median</vt:lpstr>
      <vt:lpstr>Pronunciation Workshop: vowels, their rules and their exceptions    Kimberly kern, English language fellow IHCI, 2013 kern.kimika@gmail.com</vt:lpstr>
      <vt:lpstr>Warm-Up Tongue Twisters!</vt:lpstr>
      <vt:lpstr>Slide 3</vt:lpstr>
      <vt:lpstr>Slide 4</vt:lpstr>
      <vt:lpstr>Pronunciation Poem</vt:lpstr>
      <vt:lpstr>Now,</vt:lpstr>
      <vt:lpstr>The Schwa</vt:lpstr>
      <vt:lpstr>Which vowel is the schwa?</vt:lpstr>
      <vt:lpstr>American vs. British Schwa</vt:lpstr>
      <vt:lpstr>A</vt:lpstr>
      <vt:lpstr>E</vt:lpstr>
      <vt:lpstr>I</vt:lpstr>
      <vt:lpstr>O</vt:lpstr>
      <vt:lpstr>U</vt:lpstr>
      <vt:lpstr>Y</vt:lpstr>
      <vt:lpstr>Pronunciation Grid</vt:lpstr>
      <vt:lpstr>Lip Posture</vt:lpstr>
      <vt:lpstr>English vowel teams</vt:lpstr>
      <vt:lpstr>ie</vt:lpstr>
      <vt:lpstr>ea</vt:lpstr>
      <vt:lpstr>ou</vt:lpstr>
      <vt:lpstr>ow</vt:lpstr>
      <vt:lpstr>oo</vt:lpstr>
      <vt:lpstr>ee</vt:lpstr>
      <vt:lpstr>oa</vt:lpstr>
      <vt:lpstr>oe</vt:lpstr>
      <vt:lpstr>ai/ay</vt:lpstr>
      <vt:lpstr>oi/oy- dipthong</vt:lpstr>
      <vt:lpstr>ui</vt:lpstr>
      <vt:lpstr>uy</vt:lpstr>
      <vt:lpstr>ue</vt:lpstr>
      <vt:lpstr>eu/ew</vt:lpstr>
      <vt:lpstr>au/aw</vt:lpstr>
      <vt:lpstr>eo</vt:lpstr>
      <vt:lpstr>ei/ey</vt:lpstr>
      <vt:lpstr>ia/io/ious</vt:lpstr>
      <vt:lpstr>igh</vt:lpstr>
      <vt:lpstr>tion/sion</vt:lpstr>
      <vt:lpstr>R-controlled vowels</vt:lpstr>
      <vt:lpstr>   </vt:lpstr>
      <vt:lpstr>So, how can we teach this?</vt:lpstr>
      <vt:lpstr>Slide 42</vt:lpstr>
      <vt:lpstr>Slide 43</vt:lpstr>
      <vt:lpstr>Categorizing activity!</vt:lpstr>
      <vt:lpstr>   </vt:lpstr>
      <vt:lpstr>Color Vowel Word Lists</vt:lpstr>
      <vt:lpstr>Color Sounds of the Alphabet</vt:lpstr>
      <vt:lpstr>Color Vowel Gallery</vt:lpstr>
      <vt:lpstr>Teaching Pronunciation Strategies</vt:lpstr>
      <vt:lpstr>That’s all folks!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Pronunciation Workshop: vowels and their rules  Kimberly kern, English language fellow IHCI, 2013 kern.kimika@gmail.com</dc:title>
  <dc:creator>kim kern</dc:creator>
  <cp:lastModifiedBy>kim kern</cp:lastModifiedBy>
  <cp:revision>19</cp:revision>
  <dcterms:created xsi:type="dcterms:W3CDTF">2013-12-10T23:46:33Z</dcterms:created>
  <dcterms:modified xsi:type="dcterms:W3CDTF">2013-12-11T02:25:46Z</dcterms:modified>
</cp:coreProperties>
</file>